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1"/>
  </p:notesMasterIdLst>
  <p:sldIdLst>
    <p:sldId id="256" r:id="rId3"/>
    <p:sldId id="494" r:id="rId4"/>
    <p:sldId id="518" r:id="rId5"/>
    <p:sldId id="552" r:id="rId6"/>
    <p:sldId id="551" r:id="rId7"/>
    <p:sldId id="560" r:id="rId8"/>
    <p:sldId id="709" r:id="rId9"/>
    <p:sldId id="707" r:id="rId10"/>
    <p:sldId id="832" r:id="rId11"/>
    <p:sldId id="790" r:id="rId12"/>
    <p:sldId id="489" r:id="rId13"/>
    <p:sldId id="930" r:id="rId14"/>
    <p:sldId id="711" r:id="rId15"/>
    <p:sldId id="554" r:id="rId16"/>
    <p:sldId id="943" r:id="rId17"/>
    <p:sldId id="557" r:id="rId18"/>
    <p:sldId id="530" r:id="rId19"/>
    <p:sldId id="282" r:id="rId20"/>
    <p:sldId id="929" r:id="rId21"/>
    <p:sldId id="556" r:id="rId22"/>
    <p:sldId id="830" r:id="rId23"/>
    <p:sldId id="503" r:id="rId24"/>
    <p:sldId id="533" r:id="rId25"/>
    <p:sldId id="534" r:id="rId26"/>
    <p:sldId id="548" r:id="rId27"/>
    <p:sldId id="553" r:id="rId28"/>
    <p:sldId id="546" r:id="rId29"/>
    <p:sldId id="54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D2A541-CD87-93FB-18DF-60BA1B4B112B}" name="John Polo" initials="JP" userId="S::jpolo@cerus.com::833ee27e-a407-4273-8afd-fb74367c850f" providerId="AD"/>
  <p188:author id="{FBE47FF1-2028-A490-C1A6-59987410C20F}" name="Seth Donrovich" initials="SD" userId="S::sdonrovich@cerus.com::b8b92a8c-9723-4248-9863-a53afd5e5fdc" providerId="AD"/>
  <p188:author id="{9468EBF5-5848-1D28-27A2-00ED4D166295}" name="Leslie Hallock" initials="LH" userId="Leslie Hallo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a Krasner" initials="NK" lastIdx="107" clrIdx="0"/>
  <p:cmAuthor id="2" name="John Polo" initials="JP" lastIdx="22" clrIdx="1"/>
  <p:cmAuthor id="3" name="Leslie Hallock" initials="LH" lastIdx="58" clrIdx="2">
    <p:extLst>
      <p:ext uri="{19B8F6BF-5375-455C-9EA6-DF929625EA0E}">
        <p15:presenceInfo xmlns:p15="http://schemas.microsoft.com/office/powerpoint/2012/main" userId="S::Lhallock@cerus.com::4cef9f66-a888-45e5-9342-17306639e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0"/>
    <a:srgbClr val="00205B"/>
    <a:srgbClr val="007A33"/>
    <a:srgbClr val="5BC2E7"/>
    <a:srgbClr val="FFAF00"/>
    <a:srgbClr val="E1AF00"/>
    <a:srgbClr val="E1AFB3"/>
    <a:srgbClr val="B1B3B3"/>
    <a:srgbClr val="E4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2" autoAdjust="0"/>
    <p:restoredTop sz="96357" autoAdjust="0"/>
  </p:normalViewPr>
  <p:slideViewPr>
    <p:cSldViewPr snapToGrid="0" snapToObjects="1">
      <p:cViewPr varScale="1">
        <p:scale>
          <a:sx n="62" d="100"/>
          <a:sy n="62" d="100"/>
        </p:scale>
        <p:origin x="724" y="56"/>
      </p:cViewPr>
      <p:guideLst>
        <p:guide orient="horz" pos="198"/>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58321555959352"/>
          <c:y val="0.35402541999651582"/>
          <c:w val="0.37635972076916957"/>
          <c:h val="0.54731643708642508"/>
        </c:manualLayout>
      </c:layout>
      <c:pieChart>
        <c:varyColors val="1"/>
        <c:ser>
          <c:idx val="0"/>
          <c:order val="0"/>
          <c:spPr>
            <a:ln>
              <a:solidFill>
                <a:schemeClr val="bg1"/>
              </a:solidFill>
            </a:ln>
          </c:spPr>
          <c:dPt>
            <c:idx val="0"/>
            <c:bubble3D val="0"/>
            <c:spPr>
              <a:solidFill>
                <a:srgbClr val="3F8DBC"/>
              </a:solidFill>
              <a:ln>
                <a:solidFill>
                  <a:schemeClr val="bg1"/>
                </a:solidFill>
              </a:ln>
            </c:spPr>
            <c:extLst>
              <c:ext xmlns:c16="http://schemas.microsoft.com/office/drawing/2014/chart" uri="{C3380CC4-5D6E-409C-BE32-E72D297353CC}">
                <c16:uniqueId val="{00000001-65AB-4CC0-8CBA-AE9695CC6E13}"/>
              </c:ext>
            </c:extLst>
          </c:dPt>
          <c:dPt>
            <c:idx val="1"/>
            <c:bubble3D val="0"/>
            <c:spPr>
              <a:solidFill>
                <a:schemeClr val="bg2">
                  <a:lumMod val="75000"/>
                </a:schemeClr>
              </a:solidFill>
              <a:ln>
                <a:solidFill>
                  <a:schemeClr val="bg1"/>
                </a:solidFill>
              </a:ln>
            </c:spPr>
            <c:extLst>
              <c:ext xmlns:c16="http://schemas.microsoft.com/office/drawing/2014/chart" uri="{C3380CC4-5D6E-409C-BE32-E72D297353CC}">
                <c16:uniqueId val="{00000003-65AB-4CC0-8CBA-AE9695CC6E13}"/>
              </c:ext>
            </c:extLst>
          </c:dPt>
          <c:dPt>
            <c:idx val="2"/>
            <c:bubble3D val="0"/>
            <c:spPr>
              <a:solidFill>
                <a:srgbClr val="99CCFF"/>
              </a:solidFill>
              <a:ln>
                <a:solidFill>
                  <a:schemeClr val="bg1"/>
                </a:solidFill>
              </a:ln>
            </c:spPr>
            <c:extLst>
              <c:ext xmlns:c16="http://schemas.microsoft.com/office/drawing/2014/chart" uri="{C3380CC4-5D6E-409C-BE32-E72D297353CC}">
                <c16:uniqueId val="{00000005-65AB-4CC0-8CBA-AE9695CC6E13}"/>
              </c:ext>
            </c:extLst>
          </c:dPt>
          <c:dPt>
            <c:idx val="3"/>
            <c:bubble3D val="0"/>
            <c:spPr>
              <a:solidFill>
                <a:schemeClr val="accent6">
                  <a:lumMod val="75000"/>
                  <a:lumOff val="25000"/>
                </a:schemeClr>
              </a:solidFill>
              <a:ln>
                <a:solidFill>
                  <a:schemeClr val="bg1"/>
                </a:solidFill>
              </a:ln>
            </c:spPr>
            <c:extLst>
              <c:ext xmlns:c16="http://schemas.microsoft.com/office/drawing/2014/chart" uri="{C3380CC4-5D6E-409C-BE32-E72D297353CC}">
                <c16:uniqueId val="{00000007-65AB-4CC0-8CBA-AE9695CC6E13}"/>
              </c:ext>
            </c:extLst>
          </c:dPt>
          <c:dPt>
            <c:idx val="4"/>
            <c:bubble3D val="0"/>
            <c:spPr>
              <a:solidFill>
                <a:schemeClr val="accent6">
                  <a:lumMod val="75000"/>
                </a:schemeClr>
              </a:solidFill>
              <a:ln>
                <a:solidFill>
                  <a:schemeClr val="bg1"/>
                </a:solidFill>
              </a:ln>
            </c:spPr>
            <c:extLst>
              <c:ext xmlns:c16="http://schemas.microsoft.com/office/drawing/2014/chart" uri="{C3380CC4-5D6E-409C-BE32-E72D297353CC}">
                <c16:uniqueId val="{00000009-65AB-4CC0-8CBA-AE9695CC6E13}"/>
              </c:ext>
            </c:extLst>
          </c:dPt>
          <c:dPt>
            <c:idx val="5"/>
            <c:bubble3D val="0"/>
            <c:spPr>
              <a:solidFill>
                <a:srgbClr val="680023"/>
              </a:solidFill>
              <a:ln>
                <a:solidFill>
                  <a:schemeClr val="bg1"/>
                </a:solidFill>
              </a:ln>
            </c:spPr>
            <c:extLst>
              <c:ext xmlns:c16="http://schemas.microsoft.com/office/drawing/2014/chart" uri="{C3380CC4-5D6E-409C-BE32-E72D297353CC}">
                <c16:uniqueId val="{0000000B-65AB-4CC0-8CBA-AE9695CC6E13}"/>
              </c:ext>
            </c:extLst>
          </c:dPt>
          <c:dPt>
            <c:idx val="7"/>
            <c:bubble3D val="0"/>
            <c:spPr>
              <a:solidFill>
                <a:schemeClr val="accent3">
                  <a:lumMod val="40000"/>
                  <a:lumOff val="60000"/>
                </a:schemeClr>
              </a:solidFill>
              <a:ln>
                <a:solidFill>
                  <a:schemeClr val="bg1"/>
                </a:solidFill>
              </a:ln>
            </c:spPr>
            <c:extLst>
              <c:ext xmlns:c16="http://schemas.microsoft.com/office/drawing/2014/chart" uri="{C3380CC4-5D6E-409C-BE32-E72D297353CC}">
                <c16:uniqueId val="{0000000D-65AB-4CC0-8CBA-AE9695CC6E13}"/>
              </c:ext>
            </c:extLst>
          </c:dPt>
          <c:dPt>
            <c:idx val="8"/>
            <c:bubble3D val="0"/>
            <c:spPr>
              <a:solidFill>
                <a:srgbClr val="9BBB59"/>
              </a:solidFill>
              <a:ln>
                <a:solidFill>
                  <a:schemeClr val="bg1"/>
                </a:solidFill>
              </a:ln>
            </c:spPr>
            <c:extLst>
              <c:ext xmlns:c16="http://schemas.microsoft.com/office/drawing/2014/chart" uri="{C3380CC4-5D6E-409C-BE32-E72D297353CC}">
                <c16:uniqueId val="{0000000F-65AB-4CC0-8CBA-AE9695CC6E13}"/>
              </c:ext>
            </c:extLst>
          </c:dPt>
          <c:dLbls>
            <c:dLbl>
              <c:idx val="0"/>
              <c:layout>
                <c:manualLayout>
                  <c:x val="4.1143108859644289E-3"/>
                  <c:y val="2.49690866976443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AB-4CC0-8CBA-AE9695CC6E13}"/>
                </c:ext>
              </c:extLst>
            </c:dLbl>
            <c:dLbl>
              <c:idx val="1"/>
              <c:layout>
                <c:manualLayout>
                  <c:x val="3.5311536271814298E-2"/>
                  <c:y val="2.285102057049167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AB-4CC0-8CBA-AE9695CC6E13}"/>
                </c:ext>
              </c:extLst>
            </c:dLbl>
            <c:dLbl>
              <c:idx val="2"/>
              <c:layout>
                <c:manualLayout>
                  <c:x val="3.7509032216071207E-2"/>
                  <c:y val="5.93247136126542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AB-4CC0-8CBA-AE9695CC6E13}"/>
                </c:ext>
              </c:extLst>
            </c:dLbl>
            <c:dLbl>
              <c:idx val="3"/>
              <c:layout>
                <c:manualLayout>
                  <c:x val="1.9995699140899371E-2"/>
                  <c:y val="4.4204821247354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AB-4CC0-8CBA-AE9695CC6E13}"/>
                </c:ext>
              </c:extLst>
            </c:dLbl>
            <c:dLbl>
              <c:idx val="4"/>
              <c:layout>
                <c:manualLayout>
                  <c:x val="2.5033966075943943E-2"/>
                  <c:y val="-3.79911985392941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AB-4CC0-8CBA-AE9695CC6E13}"/>
                </c:ext>
              </c:extLst>
            </c:dLbl>
            <c:dLbl>
              <c:idx val="5"/>
              <c:layout>
                <c:manualLayout>
                  <c:x val="-3.2617513719875924E-3"/>
                  <c:y val="2.9832293221636768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5AB-4CC0-8CBA-AE9695CC6E13}"/>
                </c:ext>
              </c:extLst>
            </c:dLbl>
            <c:dLbl>
              <c:idx val="6"/>
              <c:layout>
                <c:manualLayout>
                  <c:x val="4.6944306786826468E-3"/>
                  <c:y val="-2.90438238433780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65AB-4CC0-8CBA-AE9695CC6E13}"/>
                </c:ext>
              </c:extLst>
            </c:dLbl>
            <c:dLbl>
              <c:idx val="8"/>
              <c:layout>
                <c:manualLayout>
                  <c:x val="-3.7224162094600777E-2"/>
                  <c:y val="-2.11562829585449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5AB-4CC0-8CBA-AE9695CC6E13}"/>
                </c:ext>
              </c:extLst>
            </c:dLbl>
            <c:numFmt formatCode="0.0%" sourceLinked="0"/>
            <c:spPr>
              <a:noFill/>
              <a:ln>
                <a:noFill/>
              </a:ln>
              <a:effectLst/>
            </c:spPr>
            <c:txPr>
              <a:bodyPr/>
              <a:lstStyle/>
              <a:p>
                <a:pPr>
                  <a:defRPr sz="1600" b="0">
                    <a:solidFill>
                      <a:schemeClr val="tx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2 in Microsoft PowerPoint]Sheet1'!$A$3:$A$11</c:f>
              <c:strCache>
                <c:ptCount val="9"/>
                <c:pt idx="0">
                  <c:v>Peds/Neonates</c:v>
                </c:pt>
                <c:pt idx="1">
                  <c:v>Transplant (Solid Organ)</c:v>
                </c:pt>
                <c:pt idx="2">
                  <c:v>Trauma/ER</c:v>
                </c:pt>
                <c:pt idx="3">
                  <c:v>ICU (Med &amp; Surg)</c:v>
                </c:pt>
                <c:pt idx="4">
                  <c:v>Gen Medicine</c:v>
                </c:pt>
                <c:pt idx="5">
                  <c:v>Gen Surg</c:v>
                </c:pt>
                <c:pt idx="6">
                  <c:v>Cardiac Surg</c:v>
                </c:pt>
                <c:pt idx="7">
                  <c:v>Hem/Onc/BMT</c:v>
                </c:pt>
                <c:pt idx="8">
                  <c:v>All Other</c:v>
                </c:pt>
              </c:strCache>
            </c:strRef>
          </c:cat>
          <c:val>
            <c:numRef>
              <c:f>'[Chart 2 in Microsoft PowerPoint]Sheet1'!$B$3:$B$11</c:f>
              <c:numCache>
                <c:formatCode>0.0%</c:formatCode>
                <c:ptCount val="9"/>
                <c:pt idx="0">
                  <c:v>7.9000000000000001E-2</c:v>
                </c:pt>
                <c:pt idx="1">
                  <c:v>2.4E-2</c:v>
                </c:pt>
                <c:pt idx="2">
                  <c:v>3.4000000000000002E-2</c:v>
                </c:pt>
                <c:pt idx="3">
                  <c:v>0.13</c:v>
                </c:pt>
                <c:pt idx="4">
                  <c:v>0.128</c:v>
                </c:pt>
                <c:pt idx="5">
                  <c:v>5.0999999999999997E-2</c:v>
                </c:pt>
                <c:pt idx="6">
                  <c:v>8.6999999999999994E-2</c:v>
                </c:pt>
                <c:pt idx="7">
                  <c:v>0.436</c:v>
                </c:pt>
                <c:pt idx="8">
                  <c:v>3.1E-2</c:v>
                </c:pt>
              </c:numCache>
            </c:numRef>
          </c:val>
          <c:extLst>
            <c:ext xmlns:c16="http://schemas.microsoft.com/office/drawing/2014/chart" uri="{C3380CC4-5D6E-409C-BE32-E72D297353CC}">
              <c16:uniqueId val="{00000011-65AB-4CC0-8CBA-AE9695CC6E13}"/>
            </c:ext>
          </c:extLst>
        </c:ser>
        <c:dLbls>
          <c:showLegendKey val="0"/>
          <c:showVal val="0"/>
          <c:showCatName val="1"/>
          <c:showSerName val="0"/>
          <c:showPercent val="1"/>
          <c:showBubbleSize val="0"/>
          <c:showLeaderLines val="1"/>
        </c:dLbls>
        <c:firstSliceAng val="28"/>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3534D1-82E2-854A-9B09-99E87F78DD58}" type="datetimeFigureOut">
              <a:rPr lang="en-US" smtClean="0"/>
              <a:t>3/23/2023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0A550A-6B92-C746-A55D-AD53DDB98AFD}" type="slidenum">
              <a:rPr lang="en-US" smtClean="0"/>
              <a:t>‹#›</a:t>
            </a:fld>
            <a:endParaRPr lang="en-US"/>
          </a:p>
        </p:txBody>
      </p:sp>
    </p:spTree>
    <p:extLst>
      <p:ext uri="{BB962C8B-B14F-4D97-AF65-F5344CB8AC3E}">
        <p14:creationId xmlns:p14="http://schemas.microsoft.com/office/powerpoint/2010/main" val="264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E2B2E-1E93-48F4-A6AF-1D1828FC0F7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693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Tahoma" panose="020B0604030504040204" pitchFamily="34" charset="0"/>
                <a:cs typeface="Tahoma" panose="020B0604030504040204" pitchFamily="34" charset="0"/>
              </a:rPr>
              <a:t>2.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a:p>
            <a:r>
              <a:rPr lang="en-US" dirty="0">
                <a:solidFill>
                  <a:srgbClr val="000000"/>
                </a:solidFill>
                <a:ea typeface="Tahoma" panose="020B0604030504040204" pitchFamily="34" charset="0"/>
                <a:cs typeface="Tahoma" panose="020B0604030504040204" pitchFamily="34" charset="0"/>
              </a:rPr>
              <a:t>3.</a:t>
            </a:r>
            <a:r>
              <a:rPr lang="en-US" dirty="0"/>
              <a:t> FDA. Recommendations for Reducing the Risk of Transfusion-Transmitted Babesiosis: Guidance for Industry. In: U.S. Department of Health and Human Services FDA, ed. Silver Spring, MD: Center for Biologics Evaluation and Research; 2019.</a:t>
            </a:r>
          </a:p>
          <a:p>
            <a:endParaRPr lang="en-US" dirty="0"/>
          </a:p>
          <a:p>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4774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r>
              <a:rPr lang="en-US" dirty="0">
                <a:solidFill>
                  <a:srgbClr val="000000"/>
                </a:solidFill>
                <a:ea typeface="Tahoma" panose="020B0604030504040204" pitchFamily="34" charset="0"/>
                <a:cs typeface="Tahoma" panose="020B0604030504040204" pitchFamily="34" charset="0"/>
              </a:rPr>
              <a:t>2. “Standards for Blood Banks and Transfusion Services,” AABB, 31th edition, 2018. </a:t>
            </a:r>
          </a:p>
          <a:p>
            <a:pPr defTabSz="465887">
              <a:defRPr/>
            </a:pPr>
            <a:r>
              <a:rPr lang="en-US" dirty="0">
                <a:solidFill>
                  <a:srgbClr val="000000"/>
                </a:solidFill>
                <a:ea typeface="Tahoma" panose="020B0604030504040204" pitchFamily="34" charset="0"/>
                <a:cs typeface="Tahoma" panose="020B0604030504040204" pitchFamily="34" charset="0"/>
              </a:rPr>
              <a:t>3. The INTERCEPT Blood System for Platelets Package Insert, Cerus Corporation; July 17, 2018.</a:t>
            </a:r>
          </a:p>
          <a:p>
            <a:r>
              <a:rPr lang="en-US" dirty="0">
                <a:solidFill>
                  <a:srgbClr val="000000"/>
                </a:solidFill>
                <a:ea typeface="Tahoma" panose="020B0604030504040204" pitchFamily="34" charset="0"/>
                <a:cs typeface="Tahoma" panose="020B0604030504040204" pitchFamily="34" charset="0"/>
              </a:rPr>
              <a:t>4.</a:t>
            </a:r>
            <a:r>
              <a:rPr lang="en-US" dirty="0"/>
              <a:t> FDA. Recommendations for Reducing the Risk of Transfusion-Transmitted Babesiosis: Guidance for Industry. In: U.S. Department of Health and Human Services FDA, ed. Silver Spring, MD: Center for Biologics Evaluation and Research; 2019.</a:t>
            </a:r>
          </a:p>
          <a:p>
            <a:r>
              <a:rPr lang="en-US" dirty="0">
                <a:solidFill>
                  <a:srgbClr val="000000"/>
                </a:solidFill>
                <a:ea typeface="Tahoma" panose="020B0604030504040204" pitchFamily="34" charset="0"/>
                <a:cs typeface="Tahoma" panose="020B0604030504040204" pitchFamily="34" charset="0"/>
              </a:rPr>
              <a:t>5. “Maintaining a safe and adequate blood supply during Zika virus outbreaks. Interim guidance.  WHO, February 2016.</a:t>
            </a:r>
          </a:p>
          <a:p>
            <a:pPr defTabSz="465887">
              <a:defRPr/>
            </a:pPr>
            <a:r>
              <a:rPr lang="en-US" dirty="0">
                <a:solidFill>
                  <a:srgbClr val="000000"/>
                </a:solidFill>
                <a:ea typeface="Tahoma" panose="020B0604030504040204" pitchFamily="34" charset="0"/>
                <a:cs typeface="Tahoma" panose="020B0604030504040204" pitchFamily="34" charset="0"/>
              </a:rPr>
              <a:t>6. “Zika Virus and Safety of Substances of Human Origin,” ECDC, July 2016.</a:t>
            </a:r>
          </a:p>
          <a:p>
            <a:r>
              <a:rPr lang="en-US" dirty="0">
                <a:solidFill>
                  <a:srgbClr val="000000"/>
                </a:solidFill>
                <a:ea typeface="Tahoma" panose="020B0604030504040204" pitchFamily="34" charset="0"/>
                <a:cs typeface="Tahoma" panose="020B0604030504040204" pitchFamily="34" charset="0"/>
              </a:rPr>
              <a:t>7.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A550A-6B92-C746-A55D-AD53DDB98A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5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a:pPr>
            <a:r>
              <a:rPr lang="en-US" dirty="0">
                <a:solidFill>
                  <a:srgbClr val="595959"/>
                </a:solidFill>
                <a:cs typeface="Arial" panose="020B0604020202020204" pitchFamily="34" charset="0"/>
              </a:rPr>
              <a:t>INTERCEPT Blood System for Platelets [Package Insert]. Concord, CA: Cerus Corporation; 2018. </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4381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14</a:t>
            </a:fld>
            <a:endParaRPr lang="en-US" dirty="0"/>
          </a:p>
        </p:txBody>
      </p:sp>
    </p:spTree>
    <p:extLst>
      <p:ext uri="{BB962C8B-B14F-4D97-AF65-F5344CB8AC3E}">
        <p14:creationId xmlns:p14="http://schemas.microsoft.com/office/powerpoint/2010/main" val="347386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only covers some of the pathogens inactivated by INTERCEPT </a:t>
            </a:r>
          </a:p>
        </p:txBody>
      </p:sp>
      <p:sp>
        <p:nvSpPr>
          <p:cNvPr id="4" name="Slide Number Placeholder 3"/>
          <p:cNvSpPr>
            <a:spLocks noGrp="1"/>
          </p:cNvSpPr>
          <p:nvPr>
            <p:ph type="sldNum" sz="quarter" idx="5"/>
          </p:nvPr>
        </p:nvSpPr>
        <p:spPr/>
        <p:txBody>
          <a:bodyPr/>
          <a:lstStyle/>
          <a:p>
            <a:pPr defTabSz="931774">
              <a:defRPr/>
            </a:pPr>
            <a:fld id="{1D0FC5D8-F2A2-4307-BE25-8E2A4439430C}"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74006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16</a:t>
            </a:fld>
            <a:endParaRPr lang="en-US" dirty="0"/>
          </a:p>
        </p:txBody>
      </p:sp>
    </p:spTree>
    <p:extLst>
      <p:ext uri="{BB962C8B-B14F-4D97-AF65-F5344CB8AC3E}">
        <p14:creationId xmlns:p14="http://schemas.microsoft.com/office/powerpoint/2010/main" val="327964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823E8-0F83-45B3-8FFF-8551B36FBEA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31687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193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A550A-6B92-C746-A55D-AD53DDB98AFD}" type="slidenum">
              <a:rPr lang="en-US" smtClean="0"/>
              <a:t>19</a:t>
            </a:fld>
            <a:endParaRPr lang="en-US" dirty="0"/>
          </a:p>
        </p:txBody>
      </p:sp>
    </p:spTree>
    <p:extLst>
      <p:ext uri="{BB962C8B-B14F-4D97-AF65-F5344CB8AC3E}">
        <p14:creationId xmlns:p14="http://schemas.microsoft.com/office/powerpoint/2010/main" val="48876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2">
              <a:defRPr/>
            </a:pPr>
            <a:r>
              <a:rPr 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004">
              <a:defRPr/>
            </a:pPr>
            <a:endParaRPr lang="en-US" dirty="0"/>
          </a:p>
          <a:p>
            <a:endParaRPr lang="en-US" dirty="0"/>
          </a:p>
        </p:txBody>
      </p:sp>
      <p:sp>
        <p:nvSpPr>
          <p:cNvPr id="4" name="Slide Number Placeholder 3"/>
          <p:cNvSpPr>
            <a:spLocks noGrp="1"/>
          </p:cNvSpPr>
          <p:nvPr>
            <p:ph type="sldNum" sz="quarter" idx="10"/>
          </p:nvPr>
        </p:nvSpPr>
        <p:spPr/>
        <p:txBody>
          <a:bodyPr/>
          <a:lstStyle/>
          <a:p>
            <a:fld id="{A751BA59-B2CA-4BA9-9136-16FAF0F1CDD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2982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80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22</a:t>
            </a:fld>
            <a:endParaRPr lang="en-US" dirty="0"/>
          </a:p>
        </p:txBody>
      </p:sp>
    </p:spTree>
    <p:extLst>
      <p:ext uri="{BB962C8B-B14F-4D97-AF65-F5344CB8AC3E}">
        <p14:creationId xmlns:p14="http://schemas.microsoft.com/office/powerpoint/2010/main" val="59638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25</a:t>
            </a:fld>
            <a:endParaRPr lang="en-US" dirty="0"/>
          </a:p>
        </p:txBody>
      </p:sp>
    </p:spTree>
    <p:extLst>
      <p:ext uri="{BB962C8B-B14F-4D97-AF65-F5344CB8AC3E}">
        <p14:creationId xmlns:p14="http://schemas.microsoft.com/office/powerpoint/2010/main" val="140410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DA1F48B-4371-40C9-BDAF-E9AF9E05BC84}" type="slidenum">
              <a:rPr lang="en-US" smtClean="0"/>
              <a:pPr/>
              <a:t>27</a:t>
            </a:fld>
            <a:endParaRPr lang="en-US" dirty="0"/>
          </a:p>
        </p:txBody>
      </p:sp>
    </p:spTree>
    <p:extLst>
      <p:ext uri="{BB962C8B-B14F-4D97-AF65-F5344CB8AC3E}">
        <p14:creationId xmlns:p14="http://schemas.microsoft.com/office/powerpoint/2010/main" val="1698391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28</a:t>
            </a:fld>
            <a:endParaRPr lang="en-US" dirty="0"/>
          </a:p>
        </p:txBody>
      </p:sp>
    </p:spTree>
    <p:extLst>
      <p:ext uri="{BB962C8B-B14F-4D97-AF65-F5344CB8AC3E}">
        <p14:creationId xmlns:p14="http://schemas.microsoft.com/office/powerpoint/2010/main" val="175150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latin typeface="+mn-lt"/>
                <a:ea typeface="+mn-ea"/>
                <a:cs typeface="+mn-cs"/>
              </a:rPr>
              <a:t>Vamvakas</a:t>
            </a:r>
            <a:r>
              <a:rPr lang="en-US" sz="1200" kern="1200" dirty="0">
                <a:solidFill>
                  <a:schemeClr val="tx1"/>
                </a:solidFill>
                <a:latin typeface="+mn-lt"/>
                <a:ea typeface="+mn-ea"/>
                <a:cs typeface="+mn-cs"/>
              </a:rPr>
              <a:t> EC. </a:t>
            </a:r>
            <a:r>
              <a:rPr lang="en-US" sz="1200" kern="1200" dirty="0" err="1">
                <a:solidFill>
                  <a:schemeClr val="tx1"/>
                </a:solidFill>
                <a:latin typeface="+mn-lt"/>
                <a:ea typeface="+mn-ea"/>
                <a:cs typeface="+mn-cs"/>
              </a:rPr>
              <a:t>Transfus</a:t>
            </a:r>
            <a:r>
              <a:rPr lang="en-US" sz="1200" kern="1200" dirty="0">
                <a:solidFill>
                  <a:schemeClr val="tx1"/>
                </a:solidFill>
                <a:latin typeface="+mn-lt"/>
                <a:ea typeface="+mn-ea"/>
                <a:cs typeface="+mn-cs"/>
              </a:rPr>
              <a:t> Med Rev 2005;19:181-99.</a:t>
            </a:r>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9087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6350">
              <a:defRPr/>
            </a:pPr>
            <a:endParaRPr lang="en-US" b="1"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DF1E2B2E-1E93-48F4-A6AF-1D1828FC0F7F}" type="slidenum">
              <a:rPr lang="en-US" smtClean="0"/>
              <a:t>5</a:t>
            </a:fld>
            <a:endParaRPr lang="en-US" dirty="0"/>
          </a:p>
        </p:txBody>
      </p:sp>
    </p:spTree>
    <p:extLst>
      <p:ext uri="{BB962C8B-B14F-4D97-AF65-F5344CB8AC3E}">
        <p14:creationId xmlns:p14="http://schemas.microsoft.com/office/powerpoint/2010/main" val="58784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t>6</a:t>
            </a:fld>
            <a:endParaRPr lang="en-US" dirty="0"/>
          </a:p>
        </p:txBody>
      </p:sp>
    </p:spTree>
    <p:extLst>
      <p:ext uri="{BB962C8B-B14F-4D97-AF65-F5344CB8AC3E}">
        <p14:creationId xmlns:p14="http://schemas.microsoft.com/office/powerpoint/2010/main" val="156768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 </a:t>
            </a:r>
            <a:r>
              <a:rPr lang="en-US" dirty="0" err="1"/>
              <a:t>Bhanji</a:t>
            </a:r>
            <a:r>
              <a:rPr lang="en-US" dirty="0"/>
              <a:t> S, Williams B, Sheller B, Elwood T, </a:t>
            </a:r>
            <a:r>
              <a:rPr lang="en-US" dirty="0" err="1"/>
              <a:t>Mancl</a:t>
            </a:r>
            <a:r>
              <a:rPr lang="en-US" dirty="0"/>
              <a:t> L. Transient bacteremia induced by toothbrushing a comparison of the Sonicare toothbrush with a conventional toothbrush. Pediatric dentistry 2002;24:295-9.</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85826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91884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465887" fontAlgn="base">
              <a:spcBef>
                <a:spcPct val="0"/>
              </a:spcBef>
              <a:spcAft>
                <a:spcPct val="0"/>
              </a:spcAft>
              <a:buFont typeface="+mj-lt"/>
              <a:buAutoNum type="arabicPeriod"/>
            </a:pPr>
            <a:r>
              <a:rPr lang="fr-FR" dirty="0">
                <a:solidFill>
                  <a:prstClr val="black"/>
                </a:solidFill>
              </a:rPr>
              <a:t>Dumont, LJ et al. </a:t>
            </a:r>
            <a:r>
              <a:rPr lang="fr-FR" i="1" dirty="0">
                <a:solidFill>
                  <a:prstClr val="black"/>
                </a:solidFill>
              </a:rPr>
              <a:t>Transfusion.</a:t>
            </a:r>
            <a:r>
              <a:rPr lang="fr-FR" dirty="0">
                <a:solidFill>
                  <a:prstClr val="black"/>
                </a:solidFill>
              </a:rPr>
              <a:t> 2010 Mar;50(3):589–99.</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Pearce,</a:t>
            </a:r>
            <a:r>
              <a:rPr lang="en-US" i="1" dirty="0">
                <a:solidFill>
                  <a:prstClr val="black"/>
                </a:solidFill>
              </a:rPr>
              <a:t> </a:t>
            </a:r>
            <a:r>
              <a:rPr lang="en-US" dirty="0">
                <a:solidFill>
                  <a:prstClr val="black"/>
                </a:solidFill>
              </a:rPr>
              <a:t>S et al. </a:t>
            </a:r>
            <a:r>
              <a:rPr lang="en-US" i="1" dirty="0" err="1">
                <a:solidFill>
                  <a:prstClr val="black"/>
                </a:solidFill>
              </a:rPr>
              <a:t>Transfus</a:t>
            </a:r>
            <a:r>
              <a:rPr lang="en-US" i="1" dirty="0">
                <a:solidFill>
                  <a:prstClr val="black"/>
                </a:solidFill>
              </a:rPr>
              <a:t> Med. </a:t>
            </a:r>
            <a:r>
              <a:rPr lang="en-US" dirty="0">
                <a:solidFill>
                  <a:prstClr val="black"/>
                </a:solidFill>
              </a:rPr>
              <a:t>2011 Feb;21(1):25–32.</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Murphy, WG et al. </a:t>
            </a:r>
            <a:r>
              <a:rPr lang="en-US" i="1" dirty="0">
                <a:solidFill>
                  <a:prstClr val="black"/>
                </a:solidFill>
              </a:rPr>
              <a:t>Vox Sang. </a:t>
            </a:r>
            <a:r>
              <a:rPr lang="en-US" dirty="0">
                <a:solidFill>
                  <a:prstClr val="black"/>
                </a:solidFill>
              </a:rPr>
              <a:t>2008 Jul;95(1)13–9. </a:t>
            </a:r>
            <a:endParaRPr lang="en-US" b="1" baseline="30000"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Walther-</a:t>
            </a:r>
            <a:r>
              <a:rPr lang="en-US" dirty="0" err="1">
                <a:solidFill>
                  <a:prstClr val="black"/>
                </a:solidFill>
              </a:rPr>
              <a:t>Wenke</a:t>
            </a:r>
            <a:r>
              <a:rPr lang="en-US" dirty="0">
                <a:solidFill>
                  <a:prstClr val="black"/>
                </a:solidFill>
              </a:rPr>
              <a:t>, G et al. </a:t>
            </a:r>
            <a:r>
              <a:rPr lang="en-US" i="1" dirty="0">
                <a:solidFill>
                  <a:prstClr val="black"/>
                </a:solidFill>
              </a:rPr>
              <a:t>Vox Sang</a:t>
            </a:r>
            <a:r>
              <a:rPr lang="en-US" dirty="0">
                <a:solidFill>
                  <a:prstClr val="black"/>
                </a:solidFill>
              </a:rPr>
              <a:t>. 2011 May;100(4):359–66.</a:t>
            </a:r>
            <a:endParaRPr lang="fr-FR" b="1" dirty="0">
              <a:solidFill>
                <a:prstClr val="black"/>
              </a:solidFill>
            </a:endParaRPr>
          </a:p>
          <a:p>
            <a:pPr marL="232943" indent="-232943" defTabSz="465887" fontAlgn="base">
              <a:spcBef>
                <a:spcPct val="0"/>
              </a:spcBef>
              <a:spcAft>
                <a:spcPct val="0"/>
              </a:spcAft>
              <a:buFont typeface="+mj-lt"/>
              <a:buAutoNum type="arabicPeriod"/>
            </a:pPr>
            <a:r>
              <a:rPr lang="en-CA" dirty="0">
                <a:solidFill>
                  <a:prstClr val="black"/>
                </a:solidFill>
              </a:rPr>
              <a:t>Kleinman, S et al. </a:t>
            </a:r>
            <a:r>
              <a:rPr lang="en-CA" i="1" dirty="0">
                <a:solidFill>
                  <a:prstClr val="black"/>
                </a:solidFill>
              </a:rPr>
              <a:t>Transfusion</a:t>
            </a:r>
            <a:r>
              <a:rPr lang="en-CA" dirty="0">
                <a:solidFill>
                  <a:prstClr val="black"/>
                </a:solidFill>
              </a:rPr>
              <a:t>. 2013 Jul;53(7):1603–18.</a:t>
            </a:r>
          </a:p>
          <a:p>
            <a:pPr marL="232943" indent="-232943" defTabSz="465887" fontAlgn="base">
              <a:spcBef>
                <a:spcPct val="0"/>
              </a:spcBef>
              <a:spcAft>
                <a:spcPct val="0"/>
              </a:spcAft>
              <a:buFont typeface="+mj-lt"/>
              <a:buAutoNum type="arabicPeriod"/>
              <a:defRPr/>
            </a:pPr>
            <a:r>
              <a:rPr lang="en-US" kern="0" dirty="0">
                <a:solidFill>
                  <a:prstClr val="black"/>
                </a:solidFill>
              </a:rPr>
              <a:t>Hong H, et al. </a:t>
            </a:r>
            <a:r>
              <a:rPr lang="en-US" i="1" kern="0" dirty="0">
                <a:solidFill>
                  <a:prstClr val="black"/>
                </a:solidFill>
              </a:rPr>
              <a:t>Blood</a:t>
            </a:r>
            <a:r>
              <a:rPr lang="en-US" kern="0" dirty="0">
                <a:solidFill>
                  <a:prstClr val="black"/>
                </a:solidFill>
              </a:rPr>
              <a:t>. 2016;127(4):496-502.</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70331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Wendel S, </a:t>
            </a:r>
            <a:r>
              <a:rPr lang="en-US" dirty="0" err="1"/>
              <a:t>Morato</a:t>
            </a:r>
            <a:r>
              <a:rPr lang="en-US" dirty="0"/>
              <a:t> L, </a:t>
            </a:r>
            <a:r>
              <a:rPr lang="en-US" dirty="0" err="1"/>
              <a:t>Fontão</a:t>
            </a:r>
            <a:r>
              <a:rPr lang="en-US" dirty="0"/>
              <a:t>-Wendel R, Toledo R. Double, double, toil and trouble. Transfusion 2005;45:1241.</a:t>
            </a:r>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838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9F86A-2BD5-2243-B1FA-7CF37D339515}"/>
              </a:ext>
            </a:extLst>
          </p:cNvPr>
          <p:cNvPicPr>
            <a:picLocks noChangeAspect="1"/>
          </p:cNvPicPr>
          <p:nvPr userDrawn="1"/>
        </p:nvPicPr>
        <p:blipFill>
          <a:blip r:embed="rId3"/>
          <a:stretch>
            <a:fillRect/>
          </a:stretch>
        </p:blipFill>
        <p:spPr>
          <a:xfrm>
            <a:off x="838199" y="5708935"/>
            <a:ext cx="2740678" cy="688915"/>
          </a:xfrm>
          <a:prstGeom prst="rect">
            <a:avLst/>
          </a:prstGeom>
        </p:spPr>
      </p:pic>
      <p:sp>
        <p:nvSpPr>
          <p:cNvPr id="6" name="Text Placeholder 2">
            <a:extLst>
              <a:ext uri="{FF2B5EF4-FFF2-40B4-BE49-F238E27FC236}">
                <a16:creationId xmlns:a16="http://schemas.microsoft.com/office/drawing/2014/main" id="{541EBCAB-0EFB-A04B-BCFD-4D63CB9487AA}"/>
              </a:ext>
            </a:extLst>
          </p:cNvPr>
          <p:cNvSpPr>
            <a:spLocks noGrp="1"/>
          </p:cNvSpPr>
          <p:nvPr>
            <p:ph type="body" sz="quarter" idx="13" hasCustomPrompt="1"/>
          </p:nvPr>
        </p:nvSpPr>
        <p:spPr>
          <a:xfrm>
            <a:off x="838199" y="697117"/>
            <a:ext cx="4756843" cy="2738103"/>
          </a:xfrm>
        </p:spPr>
        <p:txBody>
          <a:bodyPr anchor="b">
            <a:noAutofit/>
          </a:bodyPr>
          <a:lstStyle>
            <a:lvl1pPr marL="0" indent="0">
              <a:buNone/>
              <a:defRPr sz="4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a:t>
            </a:r>
            <a:br>
              <a:rPr lang="en-US" dirty="0"/>
            </a:br>
            <a:r>
              <a:rPr lang="en-US" dirty="0"/>
              <a:t>title placed here</a:t>
            </a:r>
          </a:p>
        </p:txBody>
      </p:sp>
      <p:sp>
        <p:nvSpPr>
          <p:cNvPr id="7" name="Text Placeholder 2">
            <a:extLst>
              <a:ext uri="{FF2B5EF4-FFF2-40B4-BE49-F238E27FC236}">
                <a16:creationId xmlns:a16="http://schemas.microsoft.com/office/drawing/2014/main" id="{75ACA3D4-531F-BD43-BCF3-2DB059168E8A}"/>
              </a:ext>
            </a:extLst>
          </p:cNvPr>
          <p:cNvSpPr>
            <a:spLocks noGrp="1"/>
          </p:cNvSpPr>
          <p:nvPr>
            <p:ph type="body" sz="quarter" idx="14" hasCustomPrompt="1"/>
          </p:nvPr>
        </p:nvSpPr>
        <p:spPr>
          <a:xfrm>
            <a:off x="838199" y="3661474"/>
            <a:ext cx="4114801" cy="774724"/>
          </a:xfrm>
        </p:spPr>
        <p:txBody>
          <a:bodyPr anchor="b">
            <a:noAutofit/>
          </a:bodyPr>
          <a:lstStyle>
            <a:lvl1pPr marL="0" indent="0">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 if needed</a:t>
            </a:r>
          </a:p>
        </p:txBody>
      </p:sp>
    </p:spTree>
    <p:extLst>
      <p:ext uri="{BB962C8B-B14F-4D97-AF65-F5344CB8AC3E}">
        <p14:creationId xmlns:p14="http://schemas.microsoft.com/office/powerpoint/2010/main" val="113954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1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4999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5B96EA-CEA4-E841-B632-A93F8CFBD621}"/>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E07878D-1165-5646-97B0-EBED9AB8940F}"/>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E3694EE5-243D-F446-BCE8-C47D960A5CDF}"/>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ED2D2EC8-B3CB-D148-9E01-D8B8967AA706}"/>
              </a:ext>
            </a:extLst>
          </p:cNvPr>
          <p:cNvPicPr>
            <a:picLocks noChangeAspect="1"/>
          </p:cNvPicPr>
          <p:nvPr userDrawn="1"/>
        </p:nvPicPr>
        <p:blipFill>
          <a:blip r:embed="rId3"/>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2C5111D1-D13A-2B48-924C-583BBF69B41D}"/>
              </a:ext>
            </a:extLst>
          </p:cNvPr>
          <p:cNvSpPr>
            <a:spLocks noGrp="1"/>
          </p:cNvSpPr>
          <p:nvPr>
            <p:ph type="body" sz="quarter" idx="13" hasCustomPrompt="1"/>
          </p:nvPr>
        </p:nvSpPr>
        <p:spPr>
          <a:xfrm>
            <a:off x="838199" y="916027"/>
            <a:ext cx="10515601" cy="914223"/>
          </a:xfrm>
        </p:spPr>
        <p:txBody>
          <a:bodyPr>
            <a:noAutofit/>
          </a:bodyPr>
          <a:lstStyle>
            <a:lvl1pPr marL="0" indent="0">
              <a:buNone/>
              <a:defRPr sz="4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title here</a:t>
            </a:r>
          </a:p>
        </p:txBody>
      </p:sp>
      <p:sp>
        <p:nvSpPr>
          <p:cNvPr id="8" name="Text Placeholder 2">
            <a:extLst>
              <a:ext uri="{FF2B5EF4-FFF2-40B4-BE49-F238E27FC236}">
                <a16:creationId xmlns:a16="http://schemas.microsoft.com/office/drawing/2014/main" id="{3ABF9632-00C1-7643-B02D-ED654FFA6633}"/>
              </a:ext>
            </a:extLst>
          </p:cNvPr>
          <p:cNvSpPr>
            <a:spLocks noGrp="1"/>
          </p:cNvSpPr>
          <p:nvPr>
            <p:ph type="body" sz="quarter" idx="14" hasCustomPrompt="1"/>
          </p:nvPr>
        </p:nvSpPr>
        <p:spPr>
          <a:xfrm>
            <a:off x="838199" y="2050885"/>
            <a:ext cx="10515601" cy="681239"/>
          </a:xfrm>
        </p:spPr>
        <p:txBody>
          <a:bodyPr>
            <a:noAutofit/>
          </a:bodyPr>
          <a:lstStyle>
            <a:lvl1pPr marL="0" indent="0">
              <a:buNone/>
              <a:defRPr sz="2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subtitle here, if needed</a:t>
            </a:r>
          </a:p>
        </p:txBody>
      </p:sp>
    </p:spTree>
    <p:extLst>
      <p:ext uri="{BB962C8B-B14F-4D97-AF65-F5344CB8AC3E}">
        <p14:creationId xmlns:p14="http://schemas.microsoft.com/office/powerpoint/2010/main" val="174387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endParaRPr lang="en-US" dirty="0"/>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12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67200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2404-5193-6047-86AF-404EFEA9C1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07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60119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1082-B0BC-8F47-9579-8CAC1A26F766}"/>
              </a:ext>
            </a:extLst>
          </p:cNvPr>
          <p:cNvSpPr>
            <a:spLocks noGrp="1"/>
          </p:cNvSpPr>
          <p:nvPr>
            <p:ph type="body" sz="quarter" idx="13"/>
          </p:nvPr>
        </p:nvSpPr>
        <p:spPr>
          <a:xfrm>
            <a:off x="838199" y="697117"/>
            <a:ext cx="5100874" cy="2738103"/>
          </a:xfrm>
        </p:spPr>
        <p:txBody>
          <a:bodyPr/>
          <a:lstStyle/>
          <a:p>
            <a:r>
              <a:rPr lang="en-US" sz="3600" dirty="0"/>
              <a:t>INTERCEPT</a:t>
            </a:r>
            <a:r>
              <a:rPr lang="en-US" sz="3600" baseline="30000" dirty="0"/>
              <a:t>®</a:t>
            </a:r>
            <a:r>
              <a:rPr lang="en-US" sz="3600" dirty="0"/>
              <a:t> Blood System for Platelets Pathogen Reduction System </a:t>
            </a:r>
          </a:p>
          <a:p>
            <a:r>
              <a:rPr lang="en-US" sz="2400" dirty="0"/>
              <a:t>(Psoralen/UVA Treatment)</a:t>
            </a:r>
          </a:p>
        </p:txBody>
      </p:sp>
      <p:sp>
        <p:nvSpPr>
          <p:cNvPr id="3" name="Text Placeholder 2">
            <a:extLst>
              <a:ext uri="{FF2B5EF4-FFF2-40B4-BE49-F238E27FC236}">
                <a16:creationId xmlns:a16="http://schemas.microsoft.com/office/drawing/2014/main" id="{E802DC24-04B9-6D4E-AA57-A2553C289891}"/>
              </a:ext>
            </a:extLst>
          </p:cNvPr>
          <p:cNvSpPr>
            <a:spLocks noGrp="1"/>
          </p:cNvSpPr>
          <p:nvPr>
            <p:ph type="body" sz="quarter" idx="14"/>
          </p:nvPr>
        </p:nvSpPr>
        <p:spPr/>
        <p:txBody>
          <a:bodyPr/>
          <a:lstStyle/>
          <a:p>
            <a:r>
              <a:rPr lang="en-US" b="1" dirty="0">
                <a:solidFill>
                  <a:srgbClr val="FF0000"/>
                </a:solidFill>
              </a:rPr>
              <a:t>Nursing Training Module</a:t>
            </a:r>
          </a:p>
        </p:txBody>
      </p:sp>
      <p:sp>
        <p:nvSpPr>
          <p:cNvPr id="4" name="TextBox 3">
            <a:extLst>
              <a:ext uri="{FF2B5EF4-FFF2-40B4-BE49-F238E27FC236}">
                <a16:creationId xmlns:a16="http://schemas.microsoft.com/office/drawing/2014/main" id="{7DAB3430-E932-4D08-8E72-E3A59FB8DD89}"/>
              </a:ext>
            </a:extLst>
          </p:cNvPr>
          <p:cNvSpPr txBox="1"/>
          <p:nvPr/>
        </p:nvSpPr>
        <p:spPr>
          <a:xfrm>
            <a:off x="6215743" y="6673334"/>
            <a:ext cx="5976257" cy="184666"/>
          </a:xfrm>
          <a:prstGeom prst="rect">
            <a:avLst/>
          </a:prstGeom>
          <a:noFill/>
        </p:spPr>
        <p:txBody>
          <a:bodyPr wrap="square" rtlCol="0">
            <a:spAutoFit/>
          </a:bodyPr>
          <a:lstStyle/>
          <a:p>
            <a:pPr algn="l"/>
            <a:r>
              <a:rPr lang="en-US" sz="600" dirty="0">
                <a:solidFill>
                  <a:schemeClr val="bg2">
                    <a:lumMod val="20000"/>
                    <a:lumOff val="80000"/>
                  </a:schemeClr>
                </a:solidFill>
                <a:latin typeface="Arial" panose="020B0604020202020204" pitchFamily="34" charset="0"/>
                <a:cs typeface="Arial" panose="020B0604020202020204" pitchFamily="34" charset="0"/>
              </a:rPr>
              <a:t>© 2023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Corporation.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INTERCEPT and the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logo are registered trademarks of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Corporation. MKT-EN </a:t>
            </a:r>
            <a:r>
              <a:rPr lang="en-US" sz="600" dirty="0">
                <a:solidFill>
                  <a:schemeClr val="bg1"/>
                </a:solidFill>
                <a:latin typeface="Arial" panose="020B0604020202020204" pitchFamily="34" charset="0"/>
                <a:cs typeface="Arial" panose="020B0604020202020204" pitchFamily="34" charset="0"/>
              </a:rPr>
              <a:t>00422-08 v2.0</a:t>
            </a:r>
          </a:p>
        </p:txBody>
      </p:sp>
    </p:spTree>
    <p:extLst>
      <p:ext uri="{BB962C8B-B14F-4D97-AF65-F5344CB8AC3E}">
        <p14:creationId xmlns:p14="http://schemas.microsoft.com/office/powerpoint/2010/main" val="206530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D581-9A92-481B-897F-CA4A20281BEA}"/>
              </a:ext>
            </a:extLst>
          </p:cNvPr>
          <p:cNvSpPr>
            <a:spLocks noGrp="1"/>
          </p:cNvSpPr>
          <p:nvPr>
            <p:ph type="title"/>
          </p:nvPr>
        </p:nvSpPr>
        <p:spPr>
          <a:xfrm>
            <a:off x="838200" y="212763"/>
            <a:ext cx="10515600" cy="457200"/>
          </a:xfrm>
        </p:spPr>
        <p:txBody>
          <a:bodyPr>
            <a:normAutofit fontScale="90000"/>
          </a:bodyPr>
          <a:lstStyle/>
          <a:p>
            <a:r>
              <a:rPr lang="en-US" sz="2700" dirty="0"/>
              <a:t>How fast can bacteria grow? Invisible and visible contamination</a:t>
            </a:r>
            <a:r>
              <a:rPr lang="en-US" sz="2700" baseline="30000" dirty="0"/>
              <a:t>1</a:t>
            </a:r>
            <a:endParaRPr lang="en-US" dirty="0"/>
          </a:p>
        </p:txBody>
      </p:sp>
      <p:sp>
        <p:nvSpPr>
          <p:cNvPr id="4" name="Slide Number Placeholder 3">
            <a:extLst>
              <a:ext uri="{FF2B5EF4-FFF2-40B4-BE49-F238E27FC236}">
                <a16:creationId xmlns:a16="http://schemas.microsoft.com/office/drawing/2014/main" id="{F58BB01F-35D4-4A4D-B1CE-F84DB3AEE5B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0E52727-3233-4EF4-B34D-CA0A02CBA9D1}"/>
              </a:ext>
            </a:extLst>
          </p:cNvPr>
          <p:cNvSpPr>
            <a:spLocks noGrp="1"/>
          </p:cNvSpPr>
          <p:nvPr>
            <p:ph idx="1"/>
          </p:nvPr>
        </p:nvSpPr>
        <p:spPr>
          <a:xfrm>
            <a:off x="838200" y="4642140"/>
            <a:ext cx="10515600" cy="1254493"/>
          </a:xfrm>
        </p:spPr>
        <p:txBody>
          <a:bodyPr>
            <a:normAutofit/>
          </a:bodyPr>
          <a:lstStyle/>
          <a:p>
            <a:pPr>
              <a:spcBef>
                <a:spcPts val="600"/>
              </a:spcBef>
            </a:pPr>
            <a:r>
              <a:rPr lang="en-US" sz="1800" dirty="0"/>
              <a:t>The recipient of the first bag had no adverse reaction after the transfusion</a:t>
            </a:r>
          </a:p>
          <a:p>
            <a:pPr>
              <a:spcBef>
                <a:spcPts val="600"/>
              </a:spcBef>
            </a:pPr>
            <a:r>
              <a:rPr lang="en-US" sz="1800" dirty="0"/>
              <a:t>Bag 2 failed visual inspection 4 hours after transfusion of Bag 1; re-culturing showed contamination with </a:t>
            </a:r>
            <a:r>
              <a:rPr lang="en-US" sz="1800" i="1" dirty="0"/>
              <a:t>Enterobacter aerogenes</a:t>
            </a:r>
          </a:p>
          <a:p>
            <a:pPr>
              <a:spcBef>
                <a:spcPts val="600"/>
              </a:spcBef>
            </a:pPr>
            <a:endParaRPr lang="en-US" sz="1800" dirty="0"/>
          </a:p>
        </p:txBody>
      </p:sp>
      <p:sp>
        <p:nvSpPr>
          <p:cNvPr id="6" name="Rectangle 5">
            <a:extLst>
              <a:ext uri="{FF2B5EF4-FFF2-40B4-BE49-F238E27FC236}">
                <a16:creationId xmlns:a16="http://schemas.microsoft.com/office/drawing/2014/main" id="{A10FDEEE-B2F2-4CC1-B98D-054D54390C3A}"/>
              </a:ext>
            </a:extLst>
          </p:cNvPr>
          <p:cNvSpPr/>
          <p:nvPr/>
        </p:nvSpPr>
        <p:spPr>
          <a:xfrm>
            <a:off x="4037905" y="5716992"/>
            <a:ext cx="4116191" cy="461665"/>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E42600"/>
                </a:solidFill>
                <a:effectLst/>
                <a:uLnTx/>
                <a:uFillTx/>
                <a:latin typeface="Calibri" panose="020F0502020204030204"/>
                <a:ea typeface="+mn-ea"/>
                <a:cs typeface="+mn-cs"/>
              </a:rPr>
              <a:t>Not all contamination is visible</a:t>
            </a:r>
          </a:p>
        </p:txBody>
      </p:sp>
      <p:sp>
        <p:nvSpPr>
          <p:cNvPr id="7" name="Right Brace 6">
            <a:extLst>
              <a:ext uri="{FF2B5EF4-FFF2-40B4-BE49-F238E27FC236}">
                <a16:creationId xmlns:a16="http://schemas.microsoft.com/office/drawing/2014/main" id="{B037DF8A-1ABE-4581-907C-55426FC37A43}"/>
              </a:ext>
            </a:extLst>
          </p:cNvPr>
          <p:cNvSpPr/>
          <p:nvPr/>
        </p:nvSpPr>
        <p:spPr>
          <a:xfrm rot="5400000">
            <a:off x="7588640" y="1722489"/>
            <a:ext cx="365760" cy="3108960"/>
          </a:xfrm>
          <a:prstGeom prst="rightBrace">
            <a:avLst/>
          </a:prstGeom>
          <a:ln w="222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 name="Right Arrow 5">
            <a:extLst>
              <a:ext uri="{FF2B5EF4-FFF2-40B4-BE49-F238E27FC236}">
                <a16:creationId xmlns:a16="http://schemas.microsoft.com/office/drawing/2014/main" id="{ADB9637A-C04F-4FD2-B334-EC6C67DCAD3B}"/>
              </a:ext>
            </a:extLst>
          </p:cNvPr>
          <p:cNvSpPr/>
          <p:nvPr/>
        </p:nvSpPr>
        <p:spPr>
          <a:xfrm>
            <a:off x="1188636" y="3287272"/>
            <a:ext cx="9662683" cy="533400"/>
          </a:xfrm>
          <a:prstGeom prst="rightArrow">
            <a:avLst/>
          </a:prstGeom>
          <a:solidFill>
            <a:schemeClr val="accent6"/>
          </a:soli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6C2652-6AA0-437C-9893-28DF0481457F}"/>
              </a:ext>
            </a:extLst>
          </p:cNvPr>
          <p:cNvSpPr txBox="1"/>
          <p:nvPr/>
        </p:nvSpPr>
        <p:spPr>
          <a:xfrm>
            <a:off x="1245046"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0</a:t>
            </a:r>
          </a:p>
        </p:txBody>
      </p:sp>
      <p:sp>
        <p:nvSpPr>
          <p:cNvPr id="15" name="TextBox 14">
            <a:extLst>
              <a:ext uri="{FF2B5EF4-FFF2-40B4-BE49-F238E27FC236}">
                <a16:creationId xmlns:a16="http://schemas.microsoft.com/office/drawing/2014/main" id="{A62EF5E8-7DEC-4B84-AFA2-666BF2322BAC}"/>
              </a:ext>
            </a:extLst>
          </p:cNvPr>
          <p:cNvSpPr txBox="1"/>
          <p:nvPr/>
        </p:nvSpPr>
        <p:spPr>
          <a:xfrm>
            <a:off x="2394082"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1</a:t>
            </a:r>
          </a:p>
        </p:txBody>
      </p:sp>
      <p:sp>
        <p:nvSpPr>
          <p:cNvPr id="16" name="TextBox 15">
            <a:extLst>
              <a:ext uri="{FF2B5EF4-FFF2-40B4-BE49-F238E27FC236}">
                <a16:creationId xmlns:a16="http://schemas.microsoft.com/office/drawing/2014/main" id="{BF9F9F41-4EE7-4B51-B9C8-E4E0B4F5A083}"/>
              </a:ext>
            </a:extLst>
          </p:cNvPr>
          <p:cNvSpPr txBox="1"/>
          <p:nvPr/>
        </p:nvSpPr>
        <p:spPr>
          <a:xfrm>
            <a:off x="3543118"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2</a:t>
            </a:r>
          </a:p>
        </p:txBody>
      </p:sp>
      <p:sp>
        <p:nvSpPr>
          <p:cNvPr id="17" name="TextBox 16">
            <a:extLst>
              <a:ext uri="{FF2B5EF4-FFF2-40B4-BE49-F238E27FC236}">
                <a16:creationId xmlns:a16="http://schemas.microsoft.com/office/drawing/2014/main" id="{286298CE-B8F2-481C-9F3A-C7C50E937FAC}"/>
              </a:ext>
            </a:extLst>
          </p:cNvPr>
          <p:cNvSpPr txBox="1"/>
          <p:nvPr/>
        </p:nvSpPr>
        <p:spPr>
          <a:xfrm>
            <a:off x="4692154"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3</a:t>
            </a:r>
          </a:p>
        </p:txBody>
      </p:sp>
      <p:sp>
        <p:nvSpPr>
          <p:cNvPr id="18" name="TextBox 17">
            <a:extLst>
              <a:ext uri="{FF2B5EF4-FFF2-40B4-BE49-F238E27FC236}">
                <a16:creationId xmlns:a16="http://schemas.microsoft.com/office/drawing/2014/main" id="{8E5B6A6B-E589-4E5E-8B4B-F39B45873FCF}"/>
              </a:ext>
            </a:extLst>
          </p:cNvPr>
          <p:cNvSpPr txBox="1"/>
          <p:nvPr/>
        </p:nvSpPr>
        <p:spPr>
          <a:xfrm>
            <a:off x="5841190"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4</a:t>
            </a:r>
          </a:p>
        </p:txBody>
      </p:sp>
      <p:sp>
        <p:nvSpPr>
          <p:cNvPr id="19" name="TextBox 18">
            <a:extLst>
              <a:ext uri="{FF2B5EF4-FFF2-40B4-BE49-F238E27FC236}">
                <a16:creationId xmlns:a16="http://schemas.microsoft.com/office/drawing/2014/main" id="{2C838FBB-7AA4-4ADB-A731-65E5EF0B65DE}"/>
              </a:ext>
            </a:extLst>
          </p:cNvPr>
          <p:cNvSpPr txBox="1"/>
          <p:nvPr/>
        </p:nvSpPr>
        <p:spPr>
          <a:xfrm>
            <a:off x="1093720" y="3705955"/>
            <a:ext cx="9012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Donation</a:t>
            </a:r>
          </a:p>
        </p:txBody>
      </p:sp>
      <p:sp>
        <p:nvSpPr>
          <p:cNvPr id="25" name="TextBox 24">
            <a:extLst>
              <a:ext uri="{FF2B5EF4-FFF2-40B4-BE49-F238E27FC236}">
                <a16:creationId xmlns:a16="http://schemas.microsoft.com/office/drawing/2014/main" id="{BC797D2F-8ADC-4209-88A7-964897B5CEEC}"/>
              </a:ext>
            </a:extLst>
          </p:cNvPr>
          <p:cNvSpPr txBox="1"/>
          <p:nvPr/>
        </p:nvSpPr>
        <p:spPr>
          <a:xfrm>
            <a:off x="6604719" y="3726674"/>
            <a:ext cx="29663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1: passed visual inspection, transfused to a patient</a:t>
            </a:r>
          </a:p>
        </p:txBody>
      </p:sp>
      <p:sp>
        <p:nvSpPr>
          <p:cNvPr id="26" name="TextBox 25">
            <a:extLst>
              <a:ext uri="{FF2B5EF4-FFF2-40B4-BE49-F238E27FC236}">
                <a16:creationId xmlns:a16="http://schemas.microsoft.com/office/drawing/2014/main" id="{F563EC18-F344-4C59-8224-1F31E78A9EC5}"/>
              </a:ext>
            </a:extLst>
          </p:cNvPr>
          <p:cNvSpPr txBox="1"/>
          <p:nvPr/>
        </p:nvSpPr>
        <p:spPr>
          <a:xfrm>
            <a:off x="7432195" y="339560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5</a:t>
            </a:r>
          </a:p>
        </p:txBody>
      </p:sp>
      <p:sp>
        <p:nvSpPr>
          <p:cNvPr id="27" name="TextBox 26">
            <a:extLst>
              <a:ext uri="{FF2B5EF4-FFF2-40B4-BE49-F238E27FC236}">
                <a16:creationId xmlns:a16="http://schemas.microsoft.com/office/drawing/2014/main" id="{A984DA47-83D3-4721-BF7A-0C0A6587ACA3}"/>
              </a:ext>
            </a:extLst>
          </p:cNvPr>
          <p:cNvSpPr txBox="1"/>
          <p:nvPr/>
        </p:nvSpPr>
        <p:spPr>
          <a:xfrm>
            <a:off x="1913425" y="1589561"/>
            <a:ext cx="2103034" cy="86177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 split and released to hospital as negative for bacterial contamination</a:t>
            </a:r>
          </a:p>
        </p:txBody>
      </p:sp>
      <p:pic>
        <p:nvPicPr>
          <p:cNvPr id="31" name="Picture 2">
            <a:extLst>
              <a:ext uri="{FF2B5EF4-FFF2-40B4-BE49-F238E27FC236}">
                <a16:creationId xmlns:a16="http://schemas.microsoft.com/office/drawing/2014/main" id="{B14E3CF9-FB40-4D30-A6BF-D950B8961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89" t="11658" r="50104" b="58927"/>
          <a:stretch/>
        </p:blipFill>
        <p:spPr bwMode="auto">
          <a:xfrm>
            <a:off x="5032342" y="1599829"/>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a:extLst>
              <a:ext uri="{FF2B5EF4-FFF2-40B4-BE49-F238E27FC236}">
                <a16:creationId xmlns:a16="http://schemas.microsoft.com/office/drawing/2014/main" id="{3DD7395A-6EC2-42A0-B55D-6D52F76E0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0" t="11050" r="8858" b="58756"/>
          <a:stretch/>
        </p:blipFill>
        <p:spPr bwMode="auto">
          <a:xfrm>
            <a:off x="8194532" y="1599829"/>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4E589CC1-3111-4EF9-9514-B372FC02C560}"/>
              </a:ext>
            </a:extLst>
          </p:cNvPr>
          <p:cNvSpPr txBox="1"/>
          <p:nvPr/>
        </p:nvSpPr>
        <p:spPr>
          <a:xfrm>
            <a:off x="4772250" y="972866"/>
            <a:ext cx="2851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visual inspection:</a:t>
            </a:r>
          </a:p>
        </p:txBody>
      </p:sp>
      <p:sp>
        <p:nvSpPr>
          <p:cNvPr id="34" name="TextBox 33">
            <a:extLst>
              <a:ext uri="{FF2B5EF4-FFF2-40B4-BE49-F238E27FC236}">
                <a16:creationId xmlns:a16="http://schemas.microsoft.com/office/drawing/2014/main" id="{48BC01C5-2603-4331-94A9-D158062EEA86}"/>
              </a:ext>
            </a:extLst>
          </p:cNvPr>
          <p:cNvSpPr txBox="1"/>
          <p:nvPr/>
        </p:nvSpPr>
        <p:spPr>
          <a:xfrm>
            <a:off x="7856799" y="972866"/>
            <a:ext cx="29596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visual inspection:</a:t>
            </a:r>
          </a:p>
        </p:txBody>
      </p:sp>
      <p:sp>
        <p:nvSpPr>
          <p:cNvPr id="35" name="Right Arrow 59">
            <a:extLst>
              <a:ext uri="{FF2B5EF4-FFF2-40B4-BE49-F238E27FC236}">
                <a16:creationId xmlns:a16="http://schemas.microsoft.com/office/drawing/2014/main" id="{245BCC78-2356-48B1-BE7C-8D473DA87DF4}"/>
              </a:ext>
            </a:extLst>
          </p:cNvPr>
          <p:cNvSpPr/>
          <p:nvPr/>
        </p:nvSpPr>
        <p:spPr>
          <a:xfrm>
            <a:off x="7432195" y="1918430"/>
            <a:ext cx="715062" cy="918069"/>
          </a:xfrm>
          <a:prstGeom prst="rightArrow">
            <a:avLst>
              <a:gd name="adj1" fmla="val 64028"/>
              <a:gd name="adj2" fmla="val 50000"/>
            </a:avLst>
          </a:prstGeom>
          <a:solidFill>
            <a:schemeClr val="tx2"/>
          </a:soli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87E8FF4C-5C4F-40F3-8F87-FBE469F8EC50}"/>
              </a:ext>
            </a:extLst>
          </p:cNvPr>
          <p:cNvSpPr/>
          <p:nvPr/>
        </p:nvSpPr>
        <p:spPr>
          <a:xfrm>
            <a:off x="7409334" y="2113344"/>
            <a:ext cx="697627" cy="553998"/>
          </a:xfrm>
          <a:prstGeom prst="rect">
            <a:avLst/>
          </a:prstGeom>
        </p:spPr>
        <p:txBody>
          <a:bodyPr wrap="non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4hrs </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later</a:t>
            </a:r>
          </a:p>
        </p:txBody>
      </p:sp>
      <p:sp>
        <p:nvSpPr>
          <p:cNvPr id="38" name="TextBox 37">
            <a:extLst>
              <a:ext uri="{FF2B5EF4-FFF2-40B4-BE49-F238E27FC236}">
                <a16:creationId xmlns:a16="http://schemas.microsoft.com/office/drawing/2014/main" id="{5A864C92-9844-4806-980F-C922403FA267}"/>
              </a:ext>
            </a:extLst>
          </p:cNvPr>
          <p:cNvSpPr txBox="1"/>
          <p:nvPr/>
        </p:nvSpPr>
        <p:spPr>
          <a:xfrm>
            <a:off x="2294696" y="3683991"/>
            <a:ext cx="88197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Culture</a:t>
            </a:r>
          </a:p>
        </p:txBody>
      </p:sp>
      <p:grpSp>
        <p:nvGrpSpPr>
          <p:cNvPr id="39" name="Group 38">
            <a:extLst>
              <a:ext uri="{FF2B5EF4-FFF2-40B4-BE49-F238E27FC236}">
                <a16:creationId xmlns:a16="http://schemas.microsoft.com/office/drawing/2014/main" id="{97AB1A7F-CAD6-4204-85D9-E260DCF3FB81}"/>
              </a:ext>
            </a:extLst>
          </p:cNvPr>
          <p:cNvGrpSpPr>
            <a:grpSpLocks noChangeAspect="1"/>
          </p:cNvGrpSpPr>
          <p:nvPr/>
        </p:nvGrpSpPr>
        <p:grpSpPr>
          <a:xfrm rot="10800000">
            <a:off x="1295806" y="2631102"/>
            <a:ext cx="425142" cy="720958"/>
            <a:chOff x="2111134" y="1453885"/>
            <a:chExt cx="296985" cy="489872"/>
          </a:xfrm>
        </p:grpSpPr>
        <p:grpSp>
          <p:nvGrpSpPr>
            <p:cNvPr id="40" name="Group 39">
              <a:extLst>
                <a:ext uri="{FF2B5EF4-FFF2-40B4-BE49-F238E27FC236}">
                  <a16:creationId xmlns:a16="http://schemas.microsoft.com/office/drawing/2014/main" id="{7D5238B5-8613-46BA-9012-CB30BFD5CEBE}"/>
                </a:ext>
              </a:extLst>
            </p:cNvPr>
            <p:cNvGrpSpPr/>
            <p:nvPr/>
          </p:nvGrpSpPr>
          <p:grpSpPr>
            <a:xfrm rot="10800000">
              <a:off x="2118482" y="1546530"/>
              <a:ext cx="282289" cy="363387"/>
              <a:chOff x="2118482" y="1546530"/>
              <a:chExt cx="282289" cy="363387"/>
            </a:xfrm>
          </p:grpSpPr>
          <p:sp>
            <p:nvSpPr>
              <p:cNvPr id="42" name="Freeform 5">
                <a:extLst>
                  <a:ext uri="{FF2B5EF4-FFF2-40B4-BE49-F238E27FC236}">
                    <a16:creationId xmlns:a16="http://schemas.microsoft.com/office/drawing/2014/main" id="{AFB107B8-9F77-4751-83F9-1E824790C288}"/>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5">
                <a:extLst>
                  <a:ext uri="{FF2B5EF4-FFF2-40B4-BE49-F238E27FC236}">
                    <a16:creationId xmlns:a16="http://schemas.microsoft.com/office/drawing/2014/main" id="{6EE66532-83A2-4979-812E-6A4342C4ACC3}"/>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41" name="Freeform 6">
              <a:extLst>
                <a:ext uri="{FF2B5EF4-FFF2-40B4-BE49-F238E27FC236}">
                  <a16:creationId xmlns:a16="http://schemas.microsoft.com/office/drawing/2014/main" id="{FB2E8F48-14D7-47CA-888F-7F85FFC606A4}"/>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44" name="Picture 43">
            <a:extLst>
              <a:ext uri="{FF2B5EF4-FFF2-40B4-BE49-F238E27FC236}">
                <a16:creationId xmlns:a16="http://schemas.microsoft.com/office/drawing/2014/main" id="{50C886C5-5F3B-4197-A7CC-FF45280792F4}"/>
              </a:ext>
            </a:extLst>
          </p:cNvPr>
          <p:cNvPicPr>
            <a:picLocks noChangeAspect="1"/>
          </p:cNvPicPr>
          <p:nvPr/>
        </p:nvPicPr>
        <p:blipFill rotWithShape="1">
          <a:blip r:embed="rId4"/>
          <a:srcRect l="54975"/>
          <a:stretch/>
        </p:blipFill>
        <p:spPr>
          <a:xfrm>
            <a:off x="2329250" y="2740783"/>
            <a:ext cx="143838" cy="548640"/>
          </a:xfrm>
          <a:prstGeom prst="rect">
            <a:avLst/>
          </a:prstGeom>
        </p:spPr>
      </p:pic>
      <p:grpSp>
        <p:nvGrpSpPr>
          <p:cNvPr id="45" name="Group 44">
            <a:extLst>
              <a:ext uri="{FF2B5EF4-FFF2-40B4-BE49-F238E27FC236}">
                <a16:creationId xmlns:a16="http://schemas.microsoft.com/office/drawing/2014/main" id="{51DF6333-77C6-445F-97FA-CDDDA800D77F}"/>
              </a:ext>
            </a:extLst>
          </p:cNvPr>
          <p:cNvGrpSpPr>
            <a:grpSpLocks noChangeAspect="1"/>
          </p:cNvGrpSpPr>
          <p:nvPr/>
        </p:nvGrpSpPr>
        <p:grpSpPr>
          <a:xfrm rot="10800000">
            <a:off x="2575433" y="2597655"/>
            <a:ext cx="425142" cy="720958"/>
            <a:chOff x="2111134" y="1453885"/>
            <a:chExt cx="296985" cy="489872"/>
          </a:xfrm>
        </p:grpSpPr>
        <p:grpSp>
          <p:nvGrpSpPr>
            <p:cNvPr id="46" name="Group 45">
              <a:extLst>
                <a:ext uri="{FF2B5EF4-FFF2-40B4-BE49-F238E27FC236}">
                  <a16:creationId xmlns:a16="http://schemas.microsoft.com/office/drawing/2014/main" id="{B94378C2-2151-4AC7-A437-F214251FE4E7}"/>
                </a:ext>
              </a:extLst>
            </p:cNvPr>
            <p:cNvGrpSpPr/>
            <p:nvPr/>
          </p:nvGrpSpPr>
          <p:grpSpPr>
            <a:xfrm rot="10800000">
              <a:off x="2118482" y="1546530"/>
              <a:ext cx="282289" cy="363387"/>
              <a:chOff x="2118482" y="1546530"/>
              <a:chExt cx="282289" cy="363387"/>
            </a:xfrm>
          </p:grpSpPr>
          <p:sp>
            <p:nvSpPr>
              <p:cNvPr id="48" name="Freeform 5">
                <a:extLst>
                  <a:ext uri="{FF2B5EF4-FFF2-40B4-BE49-F238E27FC236}">
                    <a16:creationId xmlns:a16="http://schemas.microsoft.com/office/drawing/2014/main" id="{27733333-4F66-4141-9919-87B991A6DF88}"/>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9" name="Freeform 5">
                <a:extLst>
                  <a:ext uri="{FF2B5EF4-FFF2-40B4-BE49-F238E27FC236}">
                    <a16:creationId xmlns:a16="http://schemas.microsoft.com/office/drawing/2014/main" id="{B8B7D4B4-A114-4507-AEA7-088D74344EA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47" name="Freeform 6">
              <a:extLst>
                <a:ext uri="{FF2B5EF4-FFF2-40B4-BE49-F238E27FC236}">
                  <a16:creationId xmlns:a16="http://schemas.microsoft.com/office/drawing/2014/main" id="{374D667C-C44E-4F7F-AC25-D770BC8A8C2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id="{621E21F2-4AD1-4432-8B50-5A89EE77C53E}"/>
              </a:ext>
            </a:extLst>
          </p:cNvPr>
          <p:cNvGrpSpPr>
            <a:grpSpLocks noChangeAspect="1"/>
          </p:cNvGrpSpPr>
          <p:nvPr/>
        </p:nvGrpSpPr>
        <p:grpSpPr>
          <a:xfrm rot="10800000">
            <a:off x="3050915" y="2597655"/>
            <a:ext cx="425142" cy="720958"/>
            <a:chOff x="2111134" y="1453885"/>
            <a:chExt cx="296985" cy="489872"/>
          </a:xfrm>
        </p:grpSpPr>
        <p:grpSp>
          <p:nvGrpSpPr>
            <p:cNvPr id="51" name="Group 50">
              <a:extLst>
                <a:ext uri="{FF2B5EF4-FFF2-40B4-BE49-F238E27FC236}">
                  <a16:creationId xmlns:a16="http://schemas.microsoft.com/office/drawing/2014/main" id="{0DF3552C-D33A-4462-A650-2F52F79FA4B1}"/>
                </a:ext>
              </a:extLst>
            </p:cNvPr>
            <p:cNvGrpSpPr/>
            <p:nvPr/>
          </p:nvGrpSpPr>
          <p:grpSpPr>
            <a:xfrm rot="10800000">
              <a:off x="2118482" y="1546530"/>
              <a:ext cx="282289" cy="363387"/>
              <a:chOff x="2118482" y="1546530"/>
              <a:chExt cx="282289" cy="363387"/>
            </a:xfrm>
          </p:grpSpPr>
          <p:sp>
            <p:nvSpPr>
              <p:cNvPr id="53" name="Freeform 5">
                <a:extLst>
                  <a:ext uri="{FF2B5EF4-FFF2-40B4-BE49-F238E27FC236}">
                    <a16:creationId xmlns:a16="http://schemas.microsoft.com/office/drawing/2014/main" id="{B29E1665-C914-49C5-AD9B-1CF77D170E3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4" name="Freeform 5">
                <a:extLst>
                  <a:ext uri="{FF2B5EF4-FFF2-40B4-BE49-F238E27FC236}">
                    <a16:creationId xmlns:a16="http://schemas.microsoft.com/office/drawing/2014/main" id="{D7739A75-F66C-4166-AB74-5036665E640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52" name="Freeform 6">
              <a:extLst>
                <a:ext uri="{FF2B5EF4-FFF2-40B4-BE49-F238E27FC236}">
                  <a16:creationId xmlns:a16="http://schemas.microsoft.com/office/drawing/2014/main" id="{6D1668A0-9F0B-4DAA-AA23-6636290FDF8B}"/>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46CD6EB4-93E3-4D70-BC85-FC2E1F2F6EB3}"/>
              </a:ext>
            </a:extLst>
          </p:cNvPr>
          <p:cNvGrpSpPr>
            <a:grpSpLocks noChangeAspect="1"/>
          </p:cNvGrpSpPr>
          <p:nvPr/>
        </p:nvGrpSpPr>
        <p:grpSpPr>
          <a:xfrm rot="10800000">
            <a:off x="6179577" y="3739628"/>
            <a:ext cx="425142" cy="720958"/>
            <a:chOff x="2111134" y="1453885"/>
            <a:chExt cx="296985" cy="489872"/>
          </a:xfrm>
        </p:grpSpPr>
        <p:grpSp>
          <p:nvGrpSpPr>
            <p:cNvPr id="57" name="Group 56">
              <a:extLst>
                <a:ext uri="{FF2B5EF4-FFF2-40B4-BE49-F238E27FC236}">
                  <a16:creationId xmlns:a16="http://schemas.microsoft.com/office/drawing/2014/main" id="{F8004584-1382-4719-B146-942BF40DA064}"/>
                </a:ext>
              </a:extLst>
            </p:cNvPr>
            <p:cNvGrpSpPr/>
            <p:nvPr/>
          </p:nvGrpSpPr>
          <p:grpSpPr>
            <a:xfrm rot="10800000">
              <a:off x="2118482" y="1546530"/>
              <a:ext cx="282289" cy="363387"/>
              <a:chOff x="2118482" y="1546530"/>
              <a:chExt cx="282289" cy="363387"/>
            </a:xfrm>
          </p:grpSpPr>
          <p:sp>
            <p:nvSpPr>
              <p:cNvPr id="59" name="Freeform 5">
                <a:extLst>
                  <a:ext uri="{FF2B5EF4-FFF2-40B4-BE49-F238E27FC236}">
                    <a16:creationId xmlns:a16="http://schemas.microsoft.com/office/drawing/2014/main" id="{595BB7A1-3AF0-4CF9-A49B-60B0D250F91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0" name="Freeform 5">
                <a:extLst>
                  <a:ext uri="{FF2B5EF4-FFF2-40B4-BE49-F238E27FC236}">
                    <a16:creationId xmlns:a16="http://schemas.microsoft.com/office/drawing/2014/main" id="{E817331F-C238-4911-BEAE-AD620E45B363}"/>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58" name="Freeform 6">
              <a:extLst>
                <a:ext uri="{FF2B5EF4-FFF2-40B4-BE49-F238E27FC236}">
                  <a16:creationId xmlns:a16="http://schemas.microsoft.com/office/drawing/2014/main" id="{556DB7CA-C4DA-47AA-8D9E-69BC31E350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68" name="Group 67">
            <a:extLst>
              <a:ext uri="{FF2B5EF4-FFF2-40B4-BE49-F238E27FC236}">
                <a16:creationId xmlns:a16="http://schemas.microsoft.com/office/drawing/2014/main" id="{6941D7E8-232F-45A2-9F5A-B0739F41B227}"/>
              </a:ext>
            </a:extLst>
          </p:cNvPr>
          <p:cNvGrpSpPr/>
          <p:nvPr/>
        </p:nvGrpSpPr>
        <p:grpSpPr>
          <a:xfrm>
            <a:off x="3133308" y="2769190"/>
            <a:ext cx="274320" cy="274320"/>
            <a:chOff x="1989563" y="1033307"/>
            <a:chExt cx="457200" cy="457200"/>
          </a:xfrm>
        </p:grpSpPr>
        <p:sp>
          <p:nvSpPr>
            <p:cNvPr id="69" name="Oval 68">
              <a:extLst>
                <a:ext uri="{FF2B5EF4-FFF2-40B4-BE49-F238E27FC236}">
                  <a16:creationId xmlns:a16="http://schemas.microsoft.com/office/drawing/2014/main" id="{1AE009EF-DF16-4BE7-959F-395D2BBF6DB3}"/>
                </a:ext>
              </a:extLst>
            </p:cNvPr>
            <p:cNvSpPr/>
            <p:nvPr/>
          </p:nvSpPr>
          <p:spPr>
            <a:xfrm>
              <a:off x="1989563" y="1033307"/>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0" name="Group 18">
              <a:extLst>
                <a:ext uri="{FF2B5EF4-FFF2-40B4-BE49-F238E27FC236}">
                  <a16:creationId xmlns:a16="http://schemas.microsoft.com/office/drawing/2014/main" id="{A89D97FC-8C73-4480-9C9F-8A316B891053}"/>
                </a:ext>
              </a:extLst>
            </p:cNvPr>
            <p:cNvGrpSpPr/>
            <p:nvPr/>
          </p:nvGrpSpPr>
          <p:grpSpPr>
            <a:xfrm>
              <a:off x="2049907" y="1114886"/>
              <a:ext cx="236404" cy="296234"/>
              <a:chOff x="6433692" y="2410908"/>
              <a:chExt cx="1024419" cy="1283681"/>
            </a:xfrm>
            <a:solidFill>
              <a:schemeClr val="bg1"/>
            </a:solidFill>
          </p:grpSpPr>
          <p:sp>
            <p:nvSpPr>
              <p:cNvPr id="71" name="Rectangle 70">
                <a:extLst>
                  <a:ext uri="{FF2B5EF4-FFF2-40B4-BE49-F238E27FC236}">
                    <a16:creationId xmlns:a16="http://schemas.microsoft.com/office/drawing/2014/main" id="{7098D704-EA64-4DA1-88ED-13DC84B34B9A}"/>
                  </a:ext>
                </a:extLst>
              </p:cNvPr>
              <p:cNvSpPr/>
              <p:nvPr/>
            </p:nvSpPr>
            <p:spPr>
              <a:xfrm rot="2667055">
                <a:off x="7252503" y="2410908"/>
                <a:ext cx="205608" cy="1283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EB736B6F-6BC4-4768-8392-2BA98AF0355D}"/>
                  </a:ext>
                </a:extLst>
              </p:cNvPr>
              <p:cNvSpPr/>
              <p:nvPr/>
            </p:nvSpPr>
            <p:spPr>
              <a:xfrm rot="8047328">
                <a:off x="6639460" y="2900734"/>
                <a:ext cx="205608" cy="617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nvGrpSpPr>
          <p:cNvPr id="73" name="Group 72">
            <a:extLst>
              <a:ext uri="{FF2B5EF4-FFF2-40B4-BE49-F238E27FC236}">
                <a16:creationId xmlns:a16="http://schemas.microsoft.com/office/drawing/2014/main" id="{8B426F0D-A410-4BEF-8925-615A5C570E2F}"/>
              </a:ext>
            </a:extLst>
          </p:cNvPr>
          <p:cNvGrpSpPr/>
          <p:nvPr/>
        </p:nvGrpSpPr>
        <p:grpSpPr>
          <a:xfrm>
            <a:off x="2645628" y="2769190"/>
            <a:ext cx="274320" cy="274320"/>
            <a:chOff x="1989563" y="1033307"/>
            <a:chExt cx="457200" cy="457200"/>
          </a:xfrm>
        </p:grpSpPr>
        <p:sp>
          <p:nvSpPr>
            <p:cNvPr id="74" name="Oval 73">
              <a:extLst>
                <a:ext uri="{FF2B5EF4-FFF2-40B4-BE49-F238E27FC236}">
                  <a16:creationId xmlns:a16="http://schemas.microsoft.com/office/drawing/2014/main" id="{C4A23347-F205-4106-8C63-F61E5748911C}"/>
                </a:ext>
              </a:extLst>
            </p:cNvPr>
            <p:cNvSpPr/>
            <p:nvPr/>
          </p:nvSpPr>
          <p:spPr>
            <a:xfrm>
              <a:off x="1989563" y="1033307"/>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5" name="Group 18">
              <a:extLst>
                <a:ext uri="{FF2B5EF4-FFF2-40B4-BE49-F238E27FC236}">
                  <a16:creationId xmlns:a16="http://schemas.microsoft.com/office/drawing/2014/main" id="{629D5604-2C29-4130-B22F-54302E3CB13B}"/>
                </a:ext>
              </a:extLst>
            </p:cNvPr>
            <p:cNvGrpSpPr/>
            <p:nvPr/>
          </p:nvGrpSpPr>
          <p:grpSpPr>
            <a:xfrm>
              <a:off x="2049907" y="1114886"/>
              <a:ext cx="236404" cy="296234"/>
              <a:chOff x="6433692" y="2410908"/>
              <a:chExt cx="1024419" cy="1283681"/>
            </a:xfrm>
            <a:solidFill>
              <a:schemeClr val="bg1"/>
            </a:solidFill>
          </p:grpSpPr>
          <p:sp>
            <p:nvSpPr>
              <p:cNvPr id="76" name="Rectangle 75">
                <a:extLst>
                  <a:ext uri="{FF2B5EF4-FFF2-40B4-BE49-F238E27FC236}">
                    <a16:creationId xmlns:a16="http://schemas.microsoft.com/office/drawing/2014/main" id="{85741474-EE63-4CD9-9E92-95F24734AEEF}"/>
                  </a:ext>
                </a:extLst>
              </p:cNvPr>
              <p:cNvSpPr/>
              <p:nvPr/>
            </p:nvSpPr>
            <p:spPr>
              <a:xfrm rot="2667055">
                <a:off x="7252503" y="2410908"/>
                <a:ext cx="205608" cy="1283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67FD4520-2833-46C0-94CD-54BFFFC3BB3D}"/>
                  </a:ext>
                </a:extLst>
              </p:cNvPr>
              <p:cNvSpPr/>
              <p:nvPr/>
            </p:nvSpPr>
            <p:spPr>
              <a:xfrm rot="8047328">
                <a:off x="6639460" y="2900734"/>
                <a:ext cx="205608" cy="617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
        <p:nvSpPr>
          <p:cNvPr id="78" name="Rectangle 77">
            <a:extLst>
              <a:ext uri="{FF2B5EF4-FFF2-40B4-BE49-F238E27FC236}">
                <a16:creationId xmlns:a16="http://schemas.microsoft.com/office/drawing/2014/main" id="{121C691D-666A-4050-9748-A1581F852081}"/>
              </a:ext>
            </a:extLst>
          </p:cNvPr>
          <p:cNvSpPr/>
          <p:nvPr/>
        </p:nvSpPr>
        <p:spPr>
          <a:xfrm>
            <a:off x="9672320" y="6059760"/>
            <a:ext cx="2519680"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Wendel</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 et al.  Transfusion 2005;45:1241.</a:t>
            </a:r>
          </a:p>
        </p:txBody>
      </p:sp>
    </p:spTree>
    <p:extLst>
      <p:ext uri="{BB962C8B-B14F-4D97-AF65-F5344CB8AC3E}">
        <p14:creationId xmlns:p14="http://schemas.microsoft.com/office/powerpoint/2010/main" val="420380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rmAutofit/>
          </a:bodyPr>
          <a:lstStyle/>
          <a:p>
            <a:pPr algn="l"/>
            <a:r>
              <a:rPr lang="en-US" dirty="0"/>
              <a:t>Why Is There A Need For Pathogen Reduced Platelets? </a:t>
            </a:r>
          </a:p>
        </p:txBody>
      </p:sp>
      <p:sp>
        <p:nvSpPr>
          <p:cNvPr id="3" name="Text Placeholder 2"/>
          <p:cNvSpPr>
            <a:spLocks noGrp="1"/>
          </p:cNvSpPr>
          <p:nvPr>
            <p:ph idx="1"/>
          </p:nvPr>
        </p:nvSpPr>
        <p:spPr/>
        <p:txBody>
          <a:bodyPr>
            <a:normAutofit/>
          </a:bodyPr>
          <a:lstStyle/>
          <a:p>
            <a:pPr marL="0" indent="0">
              <a:buNone/>
            </a:pPr>
            <a:r>
              <a:rPr lang="en-US" b="1" dirty="0"/>
              <a:t>FDA HAS INCREASED THEIR FOCUS ON BLOOD SAFETY</a:t>
            </a:r>
          </a:p>
        </p:txBody>
      </p:sp>
      <p:sp>
        <p:nvSpPr>
          <p:cNvPr id="4" name="Content Placeholder 1"/>
          <p:cNvSpPr txBox="1">
            <a:spLocks/>
          </p:cNvSpPr>
          <p:nvPr/>
        </p:nvSpPr>
        <p:spPr>
          <a:xfrm>
            <a:off x="6459811" y="1524000"/>
            <a:ext cx="5166131" cy="5105400"/>
          </a:xfrm>
          <a:prstGeom prst="rect">
            <a:avLst/>
          </a:prstGeom>
          <a:noFill/>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Pathogen Reduction (e.g. INTERCEPT</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Blood System) is an integral component of US Blood Safety </a:t>
            </a:r>
            <a:r>
              <a:rPr lang="en-US" sz="2000" dirty="0" err="1">
                <a:latin typeface="Arial" panose="020B0604020202020204" pitchFamily="34" charset="0"/>
                <a:cs typeface="Arial" panose="020B0604020202020204" pitchFamily="34" charset="0"/>
              </a:rPr>
              <a:t>Guidances</a:t>
            </a:r>
            <a:r>
              <a:rPr lang="en-US" sz="2000" dirty="0">
                <a:latin typeface="Arial" panose="020B0604020202020204" pitchFamily="34" charset="0"/>
                <a:cs typeface="Arial" panose="020B0604020202020204" pitchFamily="34" charset="0"/>
              </a:rPr>
              <a:t>: </a:t>
            </a: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Bacterial risk control</a:t>
            </a:r>
            <a:r>
              <a:rPr lang="en-US" sz="1600" baseline="30000" dirty="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Babesiosis risk reduction</a:t>
            </a:r>
            <a:r>
              <a:rPr lang="en-US" sz="1600" baseline="30000" dirty="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Transfusion Services (Hospitals) are also responsible for reducing risk of bacterial contamination in platelets</a:t>
            </a:r>
          </a:p>
        </p:txBody>
      </p:sp>
      <p:pic>
        <p:nvPicPr>
          <p:cNvPr id="9" name="Picture 8">
            <a:extLst>
              <a:ext uri="{FF2B5EF4-FFF2-40B4-BE49-F238E27FC236}">
                <a16:creationId xmlns:a16="http://schemas.microsoft.com/office/drawing/2014/main" id="{7EB19B1C-993A-4FCE-8EB5-60665117CDB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5990" t="7279" r="4948" b="2532"/>
          <a:stretch/>
        </p:blipFill>
        <p:spPr>
          <a:xfrm rot="493922">
            <a:off x="3290113" y="1617258"/>
            <a:ext cx="2857454" cy="3571022"/>
          </a:xfrm>
          <a:prstGeom prst="rect">
            <a:avLst/>
          </a:prstGeom>
          <a:ln>
            <a:solidFill>
              <a:schemeClr val="tx1">
                <a:lumMod val="50000"/>
                <a:lumOff val="50000"/>
              </a:schemeClr>
            </a:solidFill>
          </a:ln>
        </p:spPr>
      </p:pic>
      <p:pic>
        <p:nvPicPr>
          <p:cNvPr id="10" name="Picture 9">
            <a:extLst>
              <a:ext uri="{FF2B5EF4-FFF2-40B4-BE49-F238E27FC236}">
                <a16:creationId xmlns:a16="http://schemas.microsoft.com/office/drawing/2014/main" id="{B0760A59-A082-437A-A2E7-9244CBD8424B}"/>
              </a:ext>
            </a:extLst>
          </p:cNvPr>
          <p:cNvPicPr>
            <a:picLocks noChangeAspect="1"/>
          </p:cNvPicPr>
          <p:nvPr/>
        </p:nvPicPr>
        <p:blipFill>
          <a:blip r:embed="rId5"/>
          <a:stretch>
            <a:fillRect/>
          </a:stretch>
        </p:blipFill>
        <p:spPr>
          <a:xfrm>
            <a:off x="609603" y="1492732"/>
            <a:ext cx="2691491" cy="3454433"/>
          </a:xfrm>
          <a:prstGeom prst="rect">
            <a:avLst/>
          </a:prstGeom>
          <a:noFill/>
          <a:ln w="9525">
            <a:solidFill>
              <a:schemeClr val="tx1"/>
            </a:solidFill>
            <a:miter lim="800000"/>
            <a:headEnd/>
            <a:tailEnd/>
          </a:ln>
        </p:spPr>
      </p:pic>
      <p:pic>
        <p:nvPicPr>
          <p:cNvPr id="11" name="Picture 10">
            <a:extLst>
              <a:ext uri="{FF2B5EF4-FFF2-40B4-BE49-F238E27FC236}">
                <a16:creationId xmlns:a16="http://schemas.microsoft.com/office/drawing/2014/main" id="{1D9BCBE9-385A-4CE1-9925-6AE222373042}"/>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rot="1429471">
            <a:off x="2425055" y="2482615"/>
            <a:ext cx="2513656" cy="3333327"/>
          </a:xfrm>
          <a:prstGeom prst="rect">
            <a:avLst/>
          </a:prstGeom>
          <a:noFill/>
          <a:ln w="9525">
            <a:solidFill>
              <a:schemeClr val="tx1"/>
            </a:solidFill>
            <a:miter lim="800000"/>
            <a:headEnd/>
            <a:tailEnd/>
          </a:ln>
        </p:spPr>
      </p:pic>
      <p:sp>
        <p:nvSpPr>
          <p:cNvPr id="12" name="Slide Number Placeholder 3">
            <a:extLst>
              <a:ext uri="{FF2B5EF4-FFF2-40B4-BE49-F238E27FC236}">
                <a16:creationId xmlns:a16="http://schemas.microsoft.com/office/drawing/2014/main" id="{BFF64EC2-2255-4BC0-B0B0-8496AEBDAC8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EFA4221-37E3-4BE2-9CD2-46C7835FDEA1}"/>
              </a:ext>
            </a:extLst>
          </p:cNvPr>
          <p:cNvSpPr/>
          <p:nvPr/>
        </p:nvSpPr>
        <p:spPr>
          <a:xfrm>
            <a:off x="6388500" y="5394883"/>
            <a:ext cx="5826986" cy="584775"/>
          </a:xfrm>
          <a:prstGeom prst="rect">
            <a:avLst/>
          </a:prstGeom>
        </p:spPr>
        <p:txBody>
          <a:bodyPr wrap="square">
            <a:spAutoFit/>
          </a:bodyPr>
          <a:lstStyle/>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1.“Bacterial Risk Control Strategies for Blood Collection Establishments and Transfusion Services to Enhance the Safety and Availability of Platelets for Transfusion,” FDA Guidance for Industry, December 2020. </a:t>
            </a:r>
          </a:p>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 FDA. Recommendations for Reducing the Risk of Transfusion-Transmitted Babesiosis: Guidance for Industry. In: U.S. Department of Health and Human Services FDA, ed. Silver Spring, MD: Center for Biologics Evaluation and Research; 2019.</a:t>
            </a:r>
          </a:p>
        </p:txBody>
      </p:sp>
    </p:spTree>
    <p:extLst>
      <p:ext uri="{BB962C8B-B14F-4D97-AF65-F5344CB8AC3E}">
        <p14:creationId xmlns:p14="http://schemas.microsoft.com/office/powerpoint/2010/main" val="221611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E9D4-4FF4-4513-98F3-6800CB984212}"/>
              </a:ext>
            </a:extLst>
          </p:cNvPr>
          <p:cNvSpPr>
            <a:spLocks noGrp="1"/>
          </p:cNvSpPr>
          <p:nvPr>
            <p:ph type="title"/>
          </p:nvPr>
        </p:nvSpPr>
        <p:spPr>
          <a:xfrm>
            <a:off x="838200" y="393593"/>
            <a:ext cx="10515600" cy="457200"/>
          </a:xfrm>
        </p:spPr>
        <p:txBody>
          <a:bodyPr>
            <a:normAutofit fontScale="90000"/>
          </a:bodyPr>
          <a:lstStyle/>
          <a:p>
            <a:r>
              <a:rPr lang="en-US" dirty="0"/>
              <a:t>INTERCEPT</a:t>
            </a:r>
            <a:r>
              <a:rPr lang="en-US" baseline="30000" dirty="0"/>
              <a:t>®</a:t>
            </a:r>
            <a:r>
              <a:rPr lang="en-US" dirty="0"/>
              <a:t> Blood System Summary</a:t>
            </a:r>
            <a:br>
              <a:rPr lang="en-US" dirty="0"/>
            </a:br>
            <a:r>
              <a:rPr lang="en-US" dirty="0"/>
              <a:t>FDA Approved Pathogen Reduction Technology (PRT)</a:t>
            </a:r>
          </a:p>
        </p:txBody>
      </p:sp>
      <p:sp>
        <p:nvSpPr>
          <p:cNvPr id="4" name="Slide Number Placeholder 3">
            <a:extLst>
              <a:ext uri="{FF2B5EF4-FFF2-40B4-BE49-F238E27FC236}">
                <a16:creationId xmlns:a16="http://schemas.microsoft.com/office/drawing/2014/main" id="{73F89206-00A1-4978-9E6C-D84CDF4268D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EA1C0EB0-A53E-4F06-9372-0B7BE07E5CBB}"/>
              </a:ext>
            </a:extLst>
          </p:cNvPr>
          <p:cNvSpPr txBox="1"/>
          <p:nvPr/>
        </p:nvSpPr>
        <p:spPr>
          <a:xfrm>
            <a:off x="940840" y="5706969"/>
            <a:ext cx="49400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*Transfusion-Associated Graft vs. Host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**Data for pathogen reduction of Zika virus by the INTERCEPT Blood System, pathogen reduction system, has not been submitted for FDA review. </a:t>
            </a:r>
          </a:p>
        </p:txBody>
      </p:sp>
      <p:sp>
        <p:nvSpPr>
          <p:cNvPr id="18" name="TextBox 17">
            <a:extLst>
              <a:ext uri="{FF2B5EF4-FFF2-40B4-BE49-F238E27FC236}">
                <a16:creationId xmlns:a16="http://schemas.microsoft.com/office/drawing/2014/main" id="{C6C55879-5716-49FC-83FB-D9F45CC8B75B}"/>
              </a:ext>
            </a:extLst>
          </p:cNvPr>
          <p:cNvSpPr txBox="1"/>
          <p:nvPr/>
        </p:nvSpPr>
        <p:spPr>
          <a:xfrm>
            <a:off x="6211565" y="5781665"/>
            <a:ext cx="5963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See slide notes: 1) FDA Guidance for Industry, December 2020; 2) AABB, 33rd edition, 2022; 3) Package Insert, </a:t>
            </a:r>
            <a:r>
              <a:rPr kumimoji="0" lang="en-US" sz="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Cerus</a:t>
            </a: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September 6, 2022; 4) FDA Babesiosis 2019; 5) WHO guidance 2016; 6) ECDC Zika 2016 7) FDA Zika Guidance, effective July 2018; withdrawn May 2021 after FDA determination that Zika is no longer a relevant TTI.</a:t>
            </a:r>
          </a:p>
        </p:txBody>
      </p:sp>
      <p:graphicFrame>
        <p:nvGraphicFramePr>
          <p:cNvPr id="20" name="Table 19">
            <a:extLst>
              <a:ext uri="{FF2B5EF4-FFF2-40B4-BE49-F238E27FC236}">
                <a16:creationId xmlns:a16="http://schemas.microsoft.com/office/drawing/2014/main" id="{CDF1D62E-B54D-4BA9-9D43-040F90212874}"/>
              </a:ext>
            </a:extLst>
          </p:cNvPr>
          <p:cNvGraphicFramePr>
            <a:graphicFrameLocks noGrp="1"/>
          </p:cNvGraphicFramePr>
          <p:nvPr>
            <p:extLst>
              <p:ext uri="{D42A27DB-BD31-4B8C-83A1-F6EECF244321}">
                <p14:modId xmlns:p14="http://schemas.microsoft.com/office/powerpoint/2010/main" val="3386523488"/>
              </p:ext>
            </p:extLst>
          </p:nvPr>
        </p:nvGraphicFramePr>
        <p:xfrm>
          <a:off x="953765" y="1153576"/>
          <a:ext cx="10515600" cy="4556139"/>
        </p:xfrm>
        <a:graphic>
          <a:graphicData uri="http://schemas.openxmlformats.org/drawingml/2006/table">
            <a:tbl>
              <a:tblPr firstRow="1" bandRow="1">
                <a:tableStyleId>{68D230F3-CF80-4859-8CE7-A43EE81993B5}</a:tableStyleId>
              </a:tblPr>
              <a:tblGrid>
                <a:gridCol w="2011680">
                  <a:extLst>
                    <a:ext uri="{9D8B030D-6E8A-4147-A177-3AD203B41FA5}">
                      <a16:colId xmlns:a16="http://schemas.microsoft.com/office/drawing/2014/main" val="20000"/>
                    </a:ext>
                  </a:extLst>
                </a:gridCol>
                <a:gridCol w="8503920">
                  <a:extLst>
                    <a:ext uri="{9D8B030D-6E8A-4147-A177-3AD203B41FA5}">
                      <a16:colId xmlns:a16="http://schemas.microsoft.com/office/drawing/2014/main" val="20001"/>
                    </a:ext>
                  </a:extLst>
                </a:gridCol>
              </a:tblGrid>
              <a:tr h="457200">
                <a:tc gridSpan="2">
                  <a:txBody>
                    <a:bodyPr/>
                    <a:lstStyle/>
                    <a:p>
                      <a:pPr algn="ctr"/>
                      <a:r>
                        <a:rPr lang="en-US" sz="1600" dirty="0">
                          <a:solidFill>
                            <a:schemeClr val="tx1"/>
                          </a:solidFill>
                          <a:latin typeface="Arial" panose="020B0604020202020204" pitchFamily="34" charset="0"/>
                          <a:cs typeface="Arial" panose="020B0604020202020204" pitchFamily="34" charset="0"/>
                        </a:rPr>
                        <a:t>Industry Guidelines enable use of INTERCEPT as an option in place of certain tests and/or procedures</a:t>
                      </a:r>
                    </a:p>
                  </a:txBody>
                  <a:tcPr anchor="ctr"/>
                </a:tc>
                <a:tc hMerge="1">
                  <a:txBody>
                    <a:bodyPr/>
                    <a:lstStyle/>
                    <a:p>
                      <a:endParaRPr lang="en-US" dirty="0"/>
                    </a:p>
                  </a:txBody>
                  <a:tcPr/>
                </a:tc>
                <a:extLst>
                  <a:ext uri="{0D108BD9-81ED-4DB2-BD59-A6C34878D82A}">
                    <a16:rowId xmlns:a16="http://schemas.microsoft.com/office/drawing/2014/main" val="10000"/>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FDA Guidance</a:t>
                      </a:r>
                      <a:r>
                        <a:rPr lang="en-US" sz="1600" baseline="30000" dirty="0">
                          <a:solidFill>
                            <a:schemeClr val="tx1"/>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 and AABB Standard 5.1.5.2</a:t>
                      </a:r>
                      <a:r>
                        <a:rPr lang="en-US" sz="1600" baseline="30000" dirty="0">
                          <a:solidFill>
                            <a:schemeClr val="tx1"/>
                          </a:solidFill>
                          <a:latin typeface="Arial" panose="020B0604020202020204" pitchFamily="34" charset="0"/>
                          <a:cs typeface="Arial" panose="020B0604020202020204" pitchFamily="34" charset="0"/>
                        </a:rPr>
                        <a:t>2 </a:t>
                      </a:r>
                      <a:r>
                        <a:rPr lang="en-US" sz="1600" dirty="0">
                          <a:solidFill>
                            <a:schemeClr val="tx1"/>
                          </a:solidFill>
                          <a:latin typeface="Arial" panose="020B0604020202020204" pitchFamily="34" charset="0"/>
                          <a:cs typeface="Arial" panose="020B0604020202020204" pitchFamily="34" charset="0"/>
                        </a:rPr>
                        <a:t>state that PRT can be used in place of bacterial testing.</a:t>
                      </a:r>
                    </a:p>
                  </a:txBody>
                  <a:tcPr anchor="ctr"/>
                </a:tc>
                <a:extLst>
                  <a:ext uri="{0D108BD9-81ED-4DB2-BD59-A6C34878D82A}">
                    <a16:rowId xmlns:a16="http://schemas.microsoft.com/office/drawing/2014/main" val="10001"/>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baseline="0" dirty="0">
                          <a:solidFill>
                            <a:schemeClr val="tx1"/>
                          </a:solidFill>
                          <a:effectLst/>
                          <a:latin typeface="Arial" panose="020B0604020202020204" pitchFamily="34" charset="0"/>
                          <a:ea typeface="+mn-ea"/>
                          <a:cs typeface="Arial" panose="020B0604020202020204" pitchFamily="34" charset="0"/>
                        </a:rPr>
                        <a:t>FDA has approved and AABB Standard </a:t>
                      </a:r>
                      <a:r>
                        <a:rPr lang="en-US" sz="1600" kern="1200" dirty="0">
                          <a:solidFill>
                            <a:schemeClr val="tx1"/>
                          </a:solidFill>
                          <a:effectLst/>
                          <a:latin typeface="Arial" panose="020B0604020202020204" pitchFamily="34" charset="0"/>
                          <a:ea typeface="+mn-ea"/>
                          <a:cs typeface="Arial" panose="020B0604020202020204" pitchFamily="34" charset="0"/>
                        </a:rPr>
                        <a:t>5.19.4.1</a:t>
                      </a:r>
                      <a:r>
                        <a:rPr lang="en-US" sz="1600" b="0" i="0" kern="1200" baseline="0" dirty="0">
                          <a:solidFill>
                            <a:schemeClr val="tx1"/>
                          </a:solidFill>
                          <a:effectLst/>
                          <a:latin typeface="Arial" panose="020B0604020202020204" pitchFamily="34" charset="0"/>
                          <a:ea typeface="+mn-ea"/>
                          <a:cs typeface="Arial" panose="020B0604020202020204" pitchFamily="34" charset="0"/>
                        </a:rPr>
                        <a:t> allows for INTERCEPT as an alternative to gamma irradiation for the prevention of TA-GVHD*.</a:t>
                      </a:r>
                      <a:r>
                        <a:rPr lang="en-US" sz="1600" b="0" i="0" kern="1200" baseline="30000" dirty="0">
                          <a:solidFill>
                            <a:schemeClr val="tx1"/>
                          </a:solidFill>
                          <a:effectLst/>
                          <a:latin typeface="Arial" panose="020B0604020202020204" pitchFamily="34" charset="0"/>
                          <a:ea typeface="+mn-ea"/>
                          <a:cs typeface="Arial" panose="020B0604020202020204" pitchFamily="34" charset="0"/>
                        </a:rPr>
                        <a:t>2,3</a:t>
                      </a:r>
                      <a:endParaRPr lang="en-US" sz="16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INTERCEPT provides cytomegalovirus</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CMV) inactivation levels</a:t>
                      </a:r>
                      <a:r>
                        <a:rPr lang="en-US" sz="1600" baseline="30000" dirty="0">
                          <a:solidFill>
                            <a:schemeClr val="tx1"/>
                          </a:solidFill>
                          <a:latin typeface="Arial" panose="020B0604020202020204" pitchFamily="34" charset="0"/>
                          <a:cs typeface="Arial" panose="020B0604020202020204" pitchFamily="34" charset="0"/>
                        </a:rPr>
                        <a:t>3</a:t>
                      </a:r>
                      <a:r>
                        <a:rPr lang="en-US" sz="1600" dirty="0">
                          <a:solidFill>
                            <a:schemeClr val="tx1"/>
                          </a:solidFill>
                          <a:latin typeface="Arial" panose="020B0604020202020204" pitchFamily="34" charset="0"/>
                          <a:cs typeface="Arial" panose="020B0604020202020204" pitchFamily="34" charset="0"/>
                        </a:rPr>
                        <a:t> meeting the AABB Standard 5.19.2</a:t>
                      </a:r>
                      <a:r>
                        <a:rPr lang="en-US" sz="1600" baseline="30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policy requiring methods to reduce CMV transmission risk.</a:t>
                      </a:r>
                    </a:p>
                  </a:txBody>
                  <a:tcPr anchor="ctr"/>
                </a:tc>
                <a:extLst>
                  <a:ext uri="{0D108BD9-81ED-4DB2-BD59-A6C34878D82A}">
                    <a16:rowId xmlns:a16="http://schemas.microsoft.com/office/drawing/2014/main" val="10003"/>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Pathogen reduction (e.g., INTERCEPT Blood System) is an FDA recommended </a:t>
                      </a:r>
                      <a:r>
                        <a:rPr lang="en-US" sz="1600" baseline="0" dirty="0">
                          <a:solidFill>
                            <a:schemeClr val="tx1"/>
                          </a:solidFill>
                          <a:latin typeface="Arial" panose="020B0604020202020204" pitchFamily="34" charset="0"/>
                          <a:cs typeface="Arial" panose="020B0604020202020204" pitchFamily="34" charset="0"/>
                        </a:rPr>
                        <a:t>option to mitigate Babesia transfusion transmission for the states required to implement a strategy</a:t>
                      </a:r>
                      <a:r>
                        <a:rPr lang="en-US" sz="1600" baseline="30000" dirty="0">
                          <a:solidFill>
                            <a:schemeClr val="tx1"/>
                          </a:solidFill>
                          <a:latin typeface="Arial" panose="020B0604020202020204" pitchFamily="34" charset="0"/>
                          <a:cs typeface="Arial" panose="020B0604020202020204" pitchFamily="34" charset="0"/>
                        </a:rPr>
                        <a:t>4</a:t>
                      </a:r>
                      <a:r>
                        <a:rPr lang="en-US" sz="1600" baseline="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dirty="0">
                          <a:solidFill>
                            <a:schemeClr val="tx1"/>
                          </a:solidFill>
                          <a:latin typeface="Arial" panose="020B0604020202020204" pitchFamily="34" charset="0"/>
                          <a:cs typeface="Arial" panose="020B0604020202020204" pitchFamily="34" charset="0"/>
                        </a:rPr>
                        <a:t>The INTERCEPT Blood System is also FDA approved to reduce the risk of </a:t>
                      </a:r>
                      <a:r>
                        <a:rPr lang="en-US" sz="1600" i="1" baseline="0" dirty="0">
                          <a:solidFill>
                            <a:schemeClr val="tx1"/>
                          </a:solidFill>
                          <a:latin typeface="Arial" panose="020B0604020202020204" pitchFamily="34" charset="0"/>
                          <a:cs typeface="Arial" panose="020B0604020202020204" pitchFamily="34" charset="0"/>
                        </a:rPr>
                        <a:t>T. </a:t>
                      </a:r>
                      <a:r>
                        <a:rPr lang="en-US" sz="1600" i="1" baseline="0" dirty="0" err="1">
                          <a:solidFill>
                            <a:schemeClr val="tx1"/>
                          </a:solidFill>
                          <a:latin typeface="Arial" panose="020B0604020202020204" pitchFamily="34" charset="0"/>
                          <a:cs typeface="Arial" panose="020B0604020202020204" pitchFamily="34" charset="0"/>
                        </a:rPr>
                        <a:t>Cruzi</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and </a:t>
                      </a:r>
                      <a:r>
                        <a:rPr lang="en-US" sz="1600" i="0" baseline="0" dirty="0">
                          <a:solidFill>
                            <a:schemeClr val="tx1"/>
                          </a:solidFill>
                          <a:latin typeface="Arial" panose="020B0604020202020204" pitchFamily="34" charset="0"/>
                          <a:cs typeface="Arial" panose="020B0604020202020204" pitchFamily="34" charset="0"/>
                        </a:rPr>
                        <a:t>Plasmodium</a:t>
                      </a:r>
                      <a:r>
                        <a:rPr lang="en-US" sz="1600" i="1" baseline="0" dirty="0">
                          <a:solidFill>
                            <a:schemeClr val="tx1"/>
                          </a:solidFill>
                          <a:latin typeface="Arial" panose="020B0604020202020204" pitchFamily="34" charset="0"/>
                          <a:cs typeface="Arial" panose="020B0604020202020204" pitchFamily="34" charset="0"/>
                        </a:rPr>
                        <a:t> </a:t>
                      </a:r>
                      <a:r>
                        <a:rPr lang="en-US" sz="1600" i="0" baseline="0" dirty="0">
                          <a:solidFill>
                            <a:schemeClr val="tx1"/>
                          </a:solidFill>
                          <a:latin typeface="Arial" panose="020B0604020202020204" pitchFamily="34" charset="0"/>
                          <a:cs typeface="Arial" panose="020B0604020202020204" pitchFamily="34" charset="0"/>
                        </a:rPr>
                        <a:t>parasite</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transfusion transmission.</a:t>
                      </a:r>
                      <a:r>
                        <a:rPr lang="en-US" sz="1600" baseline="30000" dirty="0">
                          <a:solidFill>
                            <a:schemeClr val="tx1"/>
                          </a:solidFill>
                          <a:latin typeface="Arial" panose="020B0604020202020204" pitchFamily="34" charset="0"/>
                          <a:cs typeface="Arial" panose="020B0604020202020204" pitchFamily="34" charset="0"/>
                        </a:rPr>
                        <a:t>3</a:t>
                      </a:r>
                      <a:r>
                        <a:rPr lang="en-US" sz="1600" baseline="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WHO</a:t>
                      </a:r>
                      <a:r>
                        <a:rPr lang="en-US" sz="1600" baseline="30000" dirty="0">
                          <a:solidFill>
                            <a:schemeClr val="tx1"/>
                          </a:solidFill>
                          <a:latin typeface="Arial" panose="020B0604020202020204" pitchFamily="34" charset="0"/>
                          <a:cs typeface="Arial" panose="020B0604020202020204" pitchFamily="34" charset="0"/>
                        </a:rPr>
                        <a:t>5</a:t>
                      </a:r>
                      <a:r>
                        <a:rPr lang="en-US" sz="1600" dirty="0">
                          <a:solidFill>
                            <a:schemeClr val="tx1"/>
                          </a:solidFill>
                          <a:latin typeface="Arial" panose="020B0604020202020204" pitchFamily="34" charset="0"/>
                          <a:cs typeface="Arial" panose="020B0604020202020204" pitchFamily="34" charset="0"/>
                        </a:rPr>
                        <a:t>, European Centre for Disease Prevention and Control</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(ECDC)</a:t>
                      </a:r>
                      <a:r>
                        <a:rPr lang="en-US" sz="1600" baseline="30000" dirty="0">
                          <a:solidFill>
                            <a:schemeClr val="tx1"/>
                          </a:solidFill>
                          <a:latin typeface="Arial" panose="020B0604020202020204" pitchFamily="34" charset="0"/>
                          <a:cs typeface="Arial" panose="020B0604020202020204" pitchFamily="34" charset="0"/>
                        </a:rPr>
                        <a:t>6</a:t>
                      </a:r>
                      <a:r>
                        <a:rPr lang="en-US" sz="1600" dirty="0">
                          <a:solidFill>
                            <a:schemeClr val="tx1"/>
                          </a:solidFill>
                          <a:latin typeface="Arial" panose="020B0604020202020204" pitchFamily="34" charset="0"/>
                          <a:cs typeface="Arial" panose="020B0604020202020204" pitchFamily="34" charset="0"/>
                        </a:rPr>
                        <a:t> and FDA Guidance for Zika</a:t>
                      </a:r>
                      <a:r>
                        <a:rPr lang="en-US" sz="1600" baseline="30000" dirty="0">
                          <a:solidFill>
                            <a:schemeClr val="tx1"/>
                          </a:solidFill>
                          <a:latin typeface="Arial" panose="020B0604020202020204" pitchFamily="34" charset="0"/>
                          <a:cs typeface="Arial" panose="020B0604020202020204" pitchFamily="34" charset="0"/>
                        </a:rPr>
                        <a:t>7</a:t>
                      </a:r>
                      <a:r>
                        <a:rPr lang="en-US" sz="1600" dirty="0">
                          <a:solidFill>
                            <a:schemeClr val="tx1"/>
                          </a:solidFill>
                          <a:latin typeface="Arial" panose="020B0604020202020204" pitchFamily="34" charset="0"/>
                          <a:cs typeface="Arial" panose="020B0604020202020204" pitchFamily="34" charset="0"/>
                        </a:rPr>
                        <a:t> state that PRT** can be used in place of Zika testing or importing from non-endemic areas. </a:t>
                      </a:r>
                    </a:p>
                  </a:txBody>
                  <a:tcPr anchor="ctr"/>
                </a:tc>
                <a:extLst>
                  <a:ext uri="{0D108BD9-81ED-4DB2-BD59-A6C34878D82A}">
                    <a16:rowId xmlns:a16="http://schemas.microsoft.com/office/drawing/2014/main" val="10005"/>
                  </a:ext>
                </a:extLst>
              </a:tr>
            </a:tbl>
          </a:graphicData>
        </a:graphic>
      </p:graphicFrame>
      <p:sp>
        <p:nvSpPr>
          <p:cNvPr id="21" name="TextBox 20">
            <a:extLst>
              <a:ext uri="{FF2B5EF4-FFF2-40B4-BE49-F238E27FC236}">
                <a16:creationId xmlns:a16="http://schemas.microsoft.com/office/drawing/2014/main" id="{9FD43512-C822-4657-8060-8C13CE5213CB}"/>
              </a:ext>
            </a:extLst>
          </p:cNvPr>
          <p:cNvSpPr txBox="1"/>
          <p:nvPr/>
        </p:nvSpPr>
        <p:spPr>
          <a:xfrm>
            <a:off x="1784702" y="1775767"/>
            <a:ext cx="96892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Bacteria</a:t>
            </a:r>
          </a:p>
        </p:txBody>
      </p:sp>
      <p:sp>
        <p:nvSpPr>
          <p:cNvPr id="22" name="TextBox 21">
            <a:extLst>
              <a:ext uri="{FF2B5EF4-FFF2-40B4-BE49-F238E27FC236}">
                <a16:creationId xmlns:a16="http://schemas.microsoft.com/office/drawing/2014/main" id="{399722FD-85F6-4C46-AFDD-0D34E17D6B34}"/>
              </a:ext>
            </a:extLst>
          </p:cNvPr>
          <p:cNvSpPr txBox="1"/>
          <p:nvPr/>
        </p:nvSpPr>
        <p:spPr>
          <a:xfrm>
            <a:off x="1291047" y="4917067"/>
            <a:ext cx="19562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Emerging Pathogens</a:t>
            </a:r>
          </a:p>
        </p:txBody>
      </p:sp>
      <p:sp>
        <p:nvSpPr>
          <p:cNvPr id="23" name="TextBox 22">
            <a:extLst>
              <a:ext uri="{FF2B5EF4-FFF2-40B4-BE49-F238E27FC236}">
                <a16:creationId xmlns:a16="http://schemas.microsoft.com/office/drawing/2014/main" id="{05A458A0-525E-4F52-9720-6755EF4B71BC}"/>
              </a:ext>
            </a:extLst>
          </p:cNvPr>
          <p:cNvSpPr txBox="1"/>
          <p:nvPr/>
        </p:nvSpPr>
        <p:spPr>
          <a:xfrm>
            <a:off x="1690414" y="3893684"/>
            <a:ext cx="11574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Protozoan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Parasites</a:t>
            </a:r>
          </a:p>
        </p:txBody>
      </p:sp>
      <p:sp>
        <p:nvSpPr>
          <p:cNvPr id="24" name="TextBox 23">
            <a:extLst>
              <a:ext uri="{FF2B5EF4-FFF2-40B4-BE49-F238E27FC236}">
                <a16:creationId xmlns:a16="http://schemas.microsoft.com/office/drawing/2014/main" id="{BE78B600-0BB6-451A-9036-3B3B21A22347}"/>
              </a:ext>
            </a:extLst>
          </p:cNvPr>
          <p:cNvSpPr txBox="1"/>
          <p:nvPr/>
        </p:nvSpPr>
        <p:spPr>
          <a:xfrm>
            <a:off x="1946798" y="3150015"/>
            <a:ext cx="6447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CMV</a:t>
            </a:r>
          </a:p>
        </p:txBody>
      </p:sp>
      <p:sp>
        <p:nvSpPr>
          <p:cNvPr id="25" name="TextBox 24">
            <a:extLst>
              <a:ext uri="{FF2B5EF4-FFF2-40B4-BE49-F238E27FC236}">
                <a16:creationId xmlns:a16="http://schemas.microsoft.com/office/drawing/2014/main" id="{83527363-89F6-44EB-92DA-C276D92E3452}"/>
              </a:ext>
            </a:extLst>
          </p:cNvPr>
          <p:cNvSpPr txBox="1"/>
          <p:nvPr/>
        </p:nvSpPr>
        <p:spPr>
          <a:xfrm>
            <a:off x="1877068" y="2459190"/>
            <a:ext cx="78418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T-cells</a:t>
            </a:r>
          </a:p>
        </p:txBody>
      </p:sp>
      <p:sp>
        <p:nvSpPr>
          <p:cNvPr id="30" name="TextBox 29">
            <a:extLst>
              <a:ext uri="{FF2B5EF4-FFF2-40B4-BE49-F238E27FC236}">
                <a16:creationId xmlns:a16="http://schemas.microsoft.com/office/drawing/2014/main" id="{B7B89A71-0F45-4C45-B122-C1FBA7DA78FB}"/>
              </a:ext>
            </a:extLst>
          </p:cNvPr>
          <p:cNvSpPr txBox="1"/>
          <p:nvPr/>
        </p:nvSpPr>
        <p:spPr>
          <a:xfrm>
            <a:off x="1192705" y="4952251"/>
            <a:ext cx="404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t>
            </a:r>
          </a:p>
        </p:txBody>
      </p:sp>
      <p:grpSp>
        <p:nvGrpSpPr>
          <p:cNvPr id="19" name="Group 18">
            <a:extLst>
              <a:ext uri="{FF2B5EF4-FFF2-40B4-BE49-F238E27FC236}">
                <a16:creationId xmlns:a16="http://schemas.microsoft.com/office/drawing/2014/main" id="{4F790A07-7061-44E6-8F5A-5B05F5393B21}"/>
              </a:ext>
            </a:extLst>
          </p:cNvPr>
          <p:cNvGrpSpPr>
            <a:grpSpLocks noChangeAspect="1"/>
          </p:cNvGrpSpPr>
          <p:nvPr/>
        </p:nvGrpSpPr>
        <p:grpSpPr>
          <a:xfrm>
            <a:off x="1102332" y="1725214"/>
            <a:ext cx="625724" cy="454293"/>
            <a:chOff x="3315246" y="5385272"/>
            <a:chExt cx="463550" cy="336550"/>
          </a:xfrm>
        </p:grpSpPr>
        <p:sp>
          <p:nvSpPr>
            <p:cNvPr id="31" name="Freeform 296">
              <a:extLst>
                <a:ext uri="{FF2B5EF4-FFF2-40B4-BE49-F238E27FC236}">
                  <a16:creationId xmlns:a16="http://schemas.microsoft.com/office/drawing/2014/main" id="{0D1D4BC6-B14E-4309-9A7F-D20D6BE1AACE}"/>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297">
              <a:extLst>
                <a:ext uri="{FF2B5EF4-FFF2-40B4-BE49-F238E27FC236}">
                  <a16:creationId xmlns:a16="http://schemas.microsoft.com/office/drawing/2014/main" id="{0F8873A9-FCC0-4DA9-9B4A-B529DC66BD6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298">
              <a:extLst>
                <a:ext uri="{FF2B5EF4-FFF2-40B4-BE49-F238E27FC236}">
                  <a16:creationId xmlns:a16="http://schemas.microsoft.com/office/drawing/2014/main" id="{A8D6EC2B-1663-4A93-AD01-BE027AD767D9}"/>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299">
              <a:extLst>
                <a:ext uri="{FF2B5EF4-FFF2-40B4-BE49-F238E27FC236}">
                  <a16:creationId xmlns:a16="http://schemas.microsoft.com/office/drawing/2014/main" id="{5DF109E8-B39C-4B4E-9C34-450A221D0E5F}"/>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300">
              <a:extLst>
                <a:ext uri="{FF2B5EF4-FFF2-40B4-BE49-F238E27FC236}">
                  <a16:creationId xmlns:a16="http://schemas.microsoft.com/office/drawing/2014/main" id="{E99E4E91-2B53-4900-93B7-6D08B50773BA}"/>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301">
              <a:extLst>
                <a:ext uri="{FF2B5EF4-FFF2-40B4-BE49-F238E27FC236}">
                  <a16:creationId xmlns:a16="http://schemas.microsoft.com/office/drawing/2014/main" id="{625D545F-603A-4E4C-B5CB-989DFD10D56C}"/>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302">
              <a:extLst>
                <a:ext uri="{FF2B5EF4-FFF2-40B4-BE49-F238E27FC236}">
                  <a16:creationId xmlns:a16="http://schemas.microsoft.com/office/drawing/2014/main" id="{9FBD667B-B32C-4514-9DD4-EC655E11A04D}"/>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303">
              <a:extLst>
                <a:ext uri="{FF2B5EF4-FFF2-40B4-BE49-F238E27FC236}">
                  <a16:creationId xmlns:a16="http://schemas.microsoft.com/office/drawing/2014/main" id="{BC158F05-BDFE-49F7-B041-6C0711777518}"/>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304">
              <a:extLst>
                <a:ext uri="{FF2B5EF4-FFF2-40B4-BE49-F238E27FC236}">
                  <a16:creationId xmlns:a16="http://schemas.microsoft.com/office/drawing/2014/main" id="{E0570892-5A1A-481D-9279-C86385893C2F}"/>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305">
              <a:extLst>
                <a:ext uri="{FF2B5EF4-FFF2-40B4-BE49-F238E27FC236}">
                  <a16:creationId xmlns:a16="http://schemas.microsoft.com/office/drawing/2014/main" id="{824E40FD-9B52-44C7-B930-B3D0AEC4F292}"/>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112D6D49-58B1-44D9-9176-2FE14B597A29}"/>
              </a:ext>
            </a:extLst>
          </p:cNvPr>
          <p:cNvGrpSpPr/>
          <p:nvPr/>
        </p:nvGrpSpPr>
        <p:grpSpPr>
          <a:xfrm>
            <a:off x="1170335" y="2420248"/>
            <a:ext cx="474827" cy="448341"/>
            <a:chOff x="6481763" y="4632326"/>
            <a:chExt cx="398463" cy="376237"/>
          </a:xfrm>
        </p:grpSpPr>
        <p:sp>
          <p:nvSpPr>
            <p:cNvPr id="42" name="Freeform 82">
              <a:extLst>
                <a:ext uri="{FF2B5EF4-FFF2-40B4-BE49-F238E27FC236}">
                  <a16:creationId xmlns:a16="http://schemas.microsoft.com/office/drawing/2014/main" id="{74E2CFAC-A17C-42A8-9DC6-27CB85997D62}"/>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83">
              <a:extLst>
                <a:ext uri="{FF2B5EF4-FFF2-40B4-BE49-F238E27FC236}">
                  <a16:creationId xmlns:a16="http://schemas.microsoft.com/office/drawing/2014/main" id="{46D87B13-AE1E-4F9C-8A5B-3C4A367FCBAE}"/>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84">
              <a:extLst>
                <a:ext uri="{FF2B5EF4-FFF2-40B4-BE49-F238E27FC236}">
                  <a16:creationId xmlns:a16="http://schemas.microsoft.com/office/drawing/2014/main" id="{C1BAAA0A-0815-475C-AF67-D153EA6EAE8E}"/>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85">
              <a:extLst>
                <a:ext uri="{FF2B5EF4-FFF2-40B4-BE49-F238E27FC236}">
                  <a16:creationId xmlns:a16="http://schemas.microsoft.com/office/drawing/2014/main" id="{AE82E6E5-E9F7-4E7E-A45B-D3D311DDB613}"/>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86">
              <a:extLst>
                <a:ext uri="{FF2B5EF4-FFF2-40B4-BE49-F238E27FC236}">
                  <a16:creationId xmlns:a16="http://schemas.microsoft.com/office/drawing/2014/main" id="{6F5090BE-C86D-4446-A6DF-B25610F7BFC6}"/>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87">
              <a:extLst>
                <a:ext uri="{FF2B5EF4-FFF2-40B4-BE49-F238E27FC236}">
                  <a16:creationId xmlns:a16="http://schemas.microsoft.com/office/drawing/2014/main" id="{6AF4C6B4-9426-431A-86CF-566B31C58DFD}"/>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1" name="Freeform 56">
            <a:extLst>
              <a:ext uri="{FF2B5EF4-FFF2-40B4-BE49-F238E27FC236}">
                <a16:creationId xmlns:a16="http://schemas.microsoft.com/office/drawing/2014/main" id="{B9723FC4-E06D-4CDA-A6D7-26F1FD3BEBA5}"/>
              </a:ext>
            </a:extLst>
          </p:cNvPr>
          <p:cNvSpPr>
            <a:spLocks noChangeAspect="1"/>
          </p:cNvSpPr>
          <p:nvPr/>
        </p:nvSpPr>
        <p:spPr bwMode="auto">
          <a:xfrm>
            <a:off x="1177499" y="3128432"/>
            <a:ext cx="452402" cy="450780"/>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B93CC42C-3869-46BB-B393-361DD40BAD61}"/>
              </a:ext>
            </a:extLst>
          </p:cNvPr>
          <p:cNvGrpSpPr/>
          <p:nvPr/>
        </p:nvGrpSpPr>
        <p:grpSpPr>
          <a:xfrm>
            <a:off x="1060620" y="3940943"/>
            <a:ext cx="592386" cy="633418"/>
            <a:chOff x="5680076" y="4872038"/>
            <a:chExt cx="366712" cy="392113"/>
          </a:xfrm>
        </p:grpSpPr>
        <p:sp>
          <p:nvSpPr>
            <p:cNvPr id="53" name="Freeform 57">
              <a:extLst>
                <a:ext uri="{FF2B5EF4-FFF2-40B4-BE49-F238E27FC236}">
                  <a16:creationId xmlns:a16="http://schemas.microsoft.com/office/drawing/2014/main" id="{B4A9B796-329B-48CB-A571-18A39D7D63EE}"/>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58">
              <a:extLst>
                <a:ext uri="{FF2B5EF4-FFF2-40B4-BE49-F238E27FC236}">
                  <a16:creationId xmlns:a16="http://schemas.microsoft.com/office/drawing/2014/main" id="{918A7428-38AC-48EB-AB36-2609CE3B610E}"/>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5" name="Freeform 59">
              <a:extLst>
                <a:ext uri="{FF2B5EF4-FFF2-40B4-BE49-F238E27FC236}">
                  <a16:creationId xmlns:a16="http://schemas.microsoft.com/office/drawing/2014/main" id="{D191041D-D92E-4EB0-AE38-D83CF3FF1447}"/>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6" name="Freeform 60">
              <a:extLst>
                <a:ext uri="{FF2B5EF4-FFF2-40B4-BE49-F238E27FC236}">
                  <a16:creationId xmlns:a16="http://schemas.microsoft.com/office/drawing/2014/main" id="{D066D9D9-32F5-4691-973F-649AB54BC924}"/>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7" name="Freeform 61">
              <a:extLst>
                <a:ext uri="{FF2B5EF4-FFF2-40B4-BE49-F238E27FC236}">
                  <a16:creationId xmlns:a16="http://schemas.microsoft.com/office/drawing/2014/main" id="{2B8012A7-E7B1-4B08-B2A0-12C136F6B00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8" name="Freeform 62">
              <a:extLst>
                <a:ext uri="{FF2B5EF4-FFF2-40B4-BE49-F238E27FC236}">
                  <a16:creationId xmlns:a16="http://schemas.microsoft.com/office/drawing/2014/main" id="{0FA07F34-1E10-49AB-BED7-715A80B7407C}"/>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9" name="Freeform 63">
              <a:extLst>
                <a:ext uri="{FF2B5EF4-FFF2-40B4-BE49-F238E27FC236}">
                  <a16:creationId xmlns:a16="http://schemas.microsoft.com/office/drawing/2014/main" id="{900763B6-B63A-4CB8-8A5C-D7B71CFB0BCB}"/>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0" name="Freeform 64">
              <a:extLst>
                <a:ext uri="{FF2B5EF4-FFF2-40B4-BE49-F238E27FC236}">
                  <a16:creationId xmlns:a16="http://schemas.microsoft.com/office/drawing/2014/main" id="{6CB2501B-3939-4E12-B45B-1AFBB1E489ED}"/>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1" name="Freeform 65">
              <a:extLst>
                <a:ext uri="{FF2B5EF4-FFF2-40B4-BE49-F238E27FC236}">
                  <a16:creationId xmlns:a16="http://schemas.microsoft.com/office/drawing/2014/main" id="{4A5435D0-5049-4B3D-9B18-C9567A3314F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2" name="Freeform 66">
              <a:extLst>
                <a:ext uri="{FF2B5EF4-FFF2-40B4-BE49-F238E27FC236}">
                  <a16:creationId xmlns:a16="http://schemas.microsoft.com/office/drawing/2014/main" id="{6F9813E9-D00C-48A1-B175-6BA765860F6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3" name="Freeform 67">
              <a:extLst>
                <a:ext uri="{FF2B5EF4-FFF2-40B4-BE49-F238E27FC236}">
                  <a16:creationId xmlns:a16="http://schemas.microsoft.com/office/drawing/2014/main" id="{8AAEB655-C84F-41B0-8B33-F3717B20CB9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4" name="Freeform 68">
              <a:extLst>
                <a:ext uri="{FF2B5EF4-FFF2-40B4-BE49-F238E27FC236}">
                  <a16:creationId xmlns:a16="http://schemas.microsoft.com/office/drawing/2014/main" id="{A11C7530-B524-4DBA-A1A7-9FE312C7CF2A}"/>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5" name="Freeform 69">
              <a:extLst>
                <a:ext uri="{FF2B5EF4-FFF2-40B4-BE49-F238E27FC236}">
                  <a16:creationId xmlns:a16="http://schemas.microsoft.com/office/drawing/2014/main" id="{68F8E11E-B39A-4E5B-97A7-4DB130BCA835}"/>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6" name="Freeform 70">
              <a:extLst>
                <a:ext uri="{FF2B5EF4-FFF2-40B4-BE49-F238E27FC236}">
                  <a16:creationId xmlns:a16="http://schemas.microsoft.com/office/drawing/2014/main" id="{B8525DEB-D792-4E48-A371-A0BCFBFC57D3}"/>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7" name="Freeform 71">
              <a:extLst>
                <a:ext uri="{FF2B5EF4-FFF2-40B4-BE49-F238E27FC236}">
                  <a16:creationId xmlns:a16="http://schemas.microsoft.com/office/drawing/2014/main" id="{AFCE0F30-0E37-4E5A-BB9D-13F44B703ABB}"/>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8" name="Freeform 72">
              <a:extLst>
                <a:ext uri="{FF2B5EF4-FFF2-40B4-BE49-F238E27FC236}">
                  <a16:creationId xmlns:a16="http://schemas.microsoft.com/office/drawing/2014/main" id="{1919CDA9-056D-479B-999F-74F4E26C295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9" name="Freeform 73">
              <a:extLst>
                <a:ext uri="{FF2B5EF4-FFF2-40B4-BE49-F238E27FC236}">
                  <a16:creationId xmlns:a16="http://schemas.microsoft.com/office/drawing/2014/main" id="{18311777-36FC-405C-95F7-91FC64B3ED7D}"/>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5886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0A0D-4899-41FF-93B1-1EDA3E8AEBFA}"/>
              </a:ext>
            </a:extLst>
          </p:cNvPr>
          <p:cNvSpPr>
            <a:spLocks noGrp="1"/>
          </p:cNvSpPr>
          <p:nvPr>
            <p:ph type="title"/>
          </p:nvPr>
        </p:nvSpPr>
        <p:spPr>
          <a:xfrm>
            <a:off x="838200" y="375548"/>
            <a:ext cx="10515600" cy="457200"/>
          </a:xfrm>
        </p:spPr>
        <p:txBody>
          <a:bodyPr>
            <a:noAutofit/>
          </a:bodyPr>
          <a:lstStyle/>
          <a:p>
            <a:r>
              <a:rPr lang="en-US" dirty="0"/>
              <a:t>INTERCEPT</a:t>
            </a:r>
            <a:r>
              <a:rPr lang="en-US" altLang="en-US" baseline="30000" dirty="0"/>
              <a:t>®</a:t>
            </a:r>
            <a:r>
              <a:rPr lang="en-US" dirty="0"/>
              <a:t> Blood System for Platelets</a:t>
            </a:r>
            <a:br>
              <a:rPr lang="en-US" dirty="0"/>
            </a:br>
            <a:r>
              <a:rPr lang="en-US" dirty="0"/>
              <a:t>Pathogen Reduction System</a:t>
            </a:r>
            <a:r>
              <a:rPr lang="en-US" baseline="30000" dirty="0"/>
              <a:t>1</a:t>
            </a:r>
            <a:r>
              <a:rPr lang="en-US" dirty="0"/>
              <a:t> </a:t>
            </a:r>
          </a:p>
        </p:txBody>
      </p:sp>
      <p:sp>
        <p:nvSpPr>
          <p:cNvPr id="1371" name="Rectangle 1370">
            <a:extLst>
              <a:ext uri="{FF2B5EF4-FFF2-40B4-BE49-F238E27FC236}">
                <a16:creationId xmlns:a16="http://schemas.microsoft.com/office/drawing/2014/main" id="{2F744B92-AD8E-4446-B84C-646F08815E40}"/>
              </a:ext>
            </a:extLst>
          </p:cNvPr>
          <p:cNvSpPr/>
          <p:nvPr/>
        </p:nvSpPr>
        <p:spPr>
          <a:xfrm>
            <a:off x="3028540" y="6296397"/>
            <a:ext cx="62264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There is no pathogen inactivation process that has been shown to eliminate all pathogens. Certain non-enveloped viruses (e.g., HAV, HEV, B19, and poliovirus) and Bacillus cereus spores have demonstrated resistance to the psoralen/UVA light process. </a:t>
            </a:r>
          </a:p>
        </p:txBody>
      </p:sp>
      <p:cxnSp>
        <p:nvCxnSpPr>
          <p:cNvPr id="1375" name="Straight Connector 1374">
            <a:extLst>
              <a:ext uri="{FF2B5EF4-FFF2-40B4-BE49-F238E27FC236}">
                <a16:creationId xmlns:a16="http://schemas.microsoft.com/office/drawing/2014/main" id="{8187CCAB-59DB-4ACA-9388-BED5DF656713}"/>
              </a:ext>
            </a:extLst>
          </p:cNvPr>
          <p:cNvCxnSpPr>
            <a:cxnSpLocks/>
            <a:stCxn id="1849" idx="2"/>
          </p:cNvCxnSpPr>
          <p:nvPr/>
        </p:nvCxnSpPr>
        <p:spPr>
          <a:xfrm>
            <a:off x="9652702" y="2574008"/>
            <a:ext cx="6564" cy="575630"/>
          </a:xfrm>
          <a:prstGeom prst="line">
            <a:avLst/>
          </a:prstGeom>
          <a:noFill/>
          <a:ln w="9525" cap="flat" cmpd="sng" algn="ctr">
            <a:solidFill>
              <a:srgbClr val="000000">
                <a:lumMod val="50000"/>
                <a:lumOff val="50000"/>
              </a:srgbClr>
            </a:solidFill>
            <a:prstDash val="dash"/>
          </a:ln>
          <a:effectLst/>
        </p:spPr>
      </p:cxnSp>
      <p:pic>
        <p:nvPicPr>
          <p:cNvPr id="1376" name="Picture 1375">
            <a:extLst>
              <a:ext uri="{FF2B5EF4-FFF2-40B4-BE49-F238E27FC236}">
                <a16:creationId xmlns:a16="http://schemas.microsoft.com/office/drawing/2014/main" id="{C33AE986-4444-445F-B82F-8468CABFD820}"/>
              </a:ext>
            </a:extLst>
          </p:cNvPr>
          <p:cNvPicPr>
            <a:picLocks noChangeAspect="1"/>
          </p:cNvPicPr>
          <p:nvPr/>
        </p:nvPicPr>
        <p:blipFill rotWithShape="1">
          <a:blip r:embed="rId3"/>
          <a:srcRect t="7280"/>
          <a:stretch/>
        </p:blipFill>
        <p:spPr>
          <a:xfrm rot="10800000" flipH="1">
            <a:off x="9223455" y="2888642"/>
            <a:ext cx="822960" cy="1378207"/>
          </a:xfrm>
          <a:prstGeom prst="rect">
            <a:avLst/>
          </a:prstGeom>
        </p:spPr>
      </p:pic>
      <p:pic>
        <p:nvPicPr>
          <p:cNvPr id="1377" name="Picture 1376">
            <a:extLst>
              <a:ext uri="{FF2B5EF4-FFF2-40B4-BE49-F238E27FC236}">
                <a16:creationId xmlns:a16="http://schemas.microsoft.com/office/drawing/2014/main" id="{C8CA6D1B-B073-4BDB-8866-E46E9842208B}"/>
              </a:ext>
            </a:extLst>
          </p:cNvPr>
          <p:cNvPicPr>
            <a:picLocks noChangeAspect="1"/>
          </p:cNvPicPr>
          <p:nvPr/>
        </p:nvPicPr>
        <p:blipFill>
          <a:blip r:embed="rId4"/>
          <a:stretch>
            <a:fillRect/>
          </a:stretch>
        </p:blipFill>
        <p:spPr>
          <a:xfrm>
            <a:off x="9372535" y="3194130"/>
            <a:ext cx="548260" cy="770822"/>
          </a:xfrm>
          <a:prstGeom prst="rect">
            <a:avLst/>
          </a:prstGeom>
        </p:spPr>
      </p:pic>
      <p:grpSp>
        <p:nvGrpSpPr>
          <p:cNvPr id="1378" name="Group 1377">
            <a:extLst>
              <a:ext uri="{FF2B5EF4-FFF2-40B4-BE49-F238E27FC236}">
                <a16:creationId xmlns:a16="http://schemas.microsoft.com/office/drawing/2014/main" id="{466E8561-0917-43FF-8E52-5BF425F5C870}"/>
              </a:ext>
            </a:extLst>
          </p:cNvPr>
          <p:cNvGrpSpPr>
            <a:grpSpLocks noChangeAspect="1"/>
          </p:cNvGrpSpPr>
          <p:nvPr/>
        </p:nvGrpSpPr>
        <p:grpSpPr>
          <a:xfrm flipH="1">
            <a:off x="3784748" y="2760955"/>
            <a:ext cx="789510" cy="1338856"/>
            <a:chOff x="2111134" y="1453885"/>
            <a:chExt cx="296985" cy="489872"/>
          </a:xfrm>
        </p:grpSpPr>
        <p:grpSp>
          <p:nvGrpSpPr>
            <p:cNvPr id="1379" name="Group 1378">
              <a:extLst>
                <a:ext uri="{FF2B5EF4-FFF2-40B4-BE49-F238E27FC236}">
                  <a16:creationId xmlns:a16="http://schemas.microsoft.com/office/drawing/2014/main" id="{F5902F0C-087F-4079-A22A-74DFB655FE04}"/>
                </a:ext>
              </a:extLst>
            </p:cNvPr>
            <p:cNvGrpSpPr/>
            <p:nvPr/>
          </p:nvGrpSpPr>
          <p:grpSpPr>
            <a:xfrm rot="10800000">
              <a:off x="2118482" y="1546530"/>
              <a:ext cx="282289" cy="363387"/>
              <a:chOff x="2118482" y="1546530"/>
              <a:chExt cx="282289" cy="363387"/>
            </a:xfrm>
          </p:grpSpPr>
          <p:sp>
            <p:nvSpPr>
              <p:cNvPr id="1845" name="Freeform 5">
                <a:extLst>
                  <a:ext uri="{FF2B5EF4-FFF2-40B4-BE49-F238E27FC236}">
                    <a16:creationId xmlns:a16="http://schemas.microsoft.com/office/drawing/2014/main" id="{E327D6EA-A8CF-4309-A536-10FEA7C0387C}"/>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47" name="Freeform 5">
                <a:extLst>
                  <a:ext uri="{FF2B5EF4-FFF2-40B4-BE49-F238E27FC236}">
                    <a16:creationId xmlns:a16="http://schemas.microsoft.com/office/drawing/2014/main" id="{369E533B-78A6-4494-885E-19273712308A}"/>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4" name="Freeform 6">
              <a:extLst>
                <a:ext uri="{FF2B5EF4-FFF2-40B4-BE49-F238E27FC236}">
                  <a16:creationId xmlns:a16="http://schemas.microsoft.com/office/drawing/2014/main" id="{3D4F6F77-02FF-452E-8F11-B9B4C007ACF8}"/>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9" name="TextBox 1848">
            <a:extLst>
              <a:ext uri="{FF2B5EF4-FFF2-40B4-BE49-F238E27FC236}">
                <a16:creationId xmlns:a16="http://schemas.microsoft.com/office/drawing/2014/main" id="{B191A582-A7A9-4826-A5D2-C36C23468618}"/>
              </a:ext>
            </a:extLst>
          </p:cNvPr>
          <p:cNvSpPr txBox="1"/>
          <p:nvPr/>
        </p:nvSpPr>
        <p:spPr>
          <a:xfrm>
            <a:off x="8659026" y="1989233"/>
            <a:ext cx="19873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component</a:t>
            </a:r>
          </a:p>
        </p:txBody>
      </p:sp>
      <p:sp>
        <p:nvSpPr>
          <p:cNvPr id="1850" name="TextBox 1849">
            <a:extLst>
              <a:ext uri="{FF2B5EF4-FFF2-40B4-BE49-F238E27FC236}">
                <a16:creationId xmlns:a16="http://schemas.microsoft.com/office/drawing/2014/main" id="{CF136FBF-8372-4941-B941-AF19CA055BA0}"/>
              </a:ext>
            </a:extLst>
          </p:cNvPr>
          <p:cNvSpPr txBox="1"/>
          <p:nvPr/>
        </p:nvSpPr>
        <p:spPr>
          <a:xfrm>
            <a:off x="10555777" y="2597951"/>
            <a:ext cx="9468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Patient</a:t>
            </a:r>
          </a:p>
        </p:txBody>
      </p:sp>
      <p:cxnSp>
        <p:nvCxnSpPr>
          <p:cNvPr id="1851" name="Straight Connector 1850">
            <a:extLst>
              <a:ext uri="{FF2B5EF4-FFF2-40B4-BE49-F238E27FC236}">
                <a16:creationId xmlns:a16="http://schemas.microsoft.com/office/drawing/2014/main" id="{02CE1A62-16A9-40BA-A3BD-329A5F460DB6}"/>
              </a:ext>
            </a:extLst>
          </p:cNvPr>
          <p:cNvCxnSpPr/>
          <p:nvPr/>
        </p:nvCxnSpPr>
        <p:spPr>
          <a:xfrm>
            <a:off x="11070821" y="2883039"/>
            <a:ext cx="0" cy="581891"/>
          </a:xfrm>
          <a:prstGeom prst="line">
            <a:avLst/>
          </a:prstGeom>
          <a:noFill/>
          <a:ln w="9525" cap="flat" cmpd="sng" algn="ctr">
            <a:solidFill>
              <a:srgbClr val="000000">
                <a:lumMod val="50000"/>
                <a:lumOff val="50000"/>
              </a:srgbClr>
            </a:solidFill>
            <a:prstDash val="dash"/>
          </a:ln>
          <a:effectLst/>
        </p:spPr>
      </p:cxnSp>
      <p:sp>
        <p:nvSpPr>
          <p:cNvPr id="1852" name="TextBox 1851">
            <a:extLst>
              <a:ext uri="{FF2B5EF4-FFF2-40B4-BE49-F238E27FC236}">
                <a16:creationId xmlns:a16="http://schemas.microsoft.com/office/drawing/2014/main" id="{831BE54D-1742-4BB3-ABD0-EACBB7730DB4}"/>
              </a:ext>
            </a:extLst>
          </p:cNvPr>
          <p:cNvSpPr txBox="1"/>
          <p:nvPr/>
        </p:nvSpPr>
        <p:spPr>
          <a:xfrm>
            <a:off x="4153094" y="1327565"/>
            <a:ext cx="42903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 crosslinks DNA and RNA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to prevent pathogen replication</a:t>
            </a:r>
          </a:p>
        </p:txBody>
      </p:sp>
      <p:grpSp>
        <p:nvGrpSpPr>
          <p:cNvPr id="1854" name="Group 1853">
            <a:extLst>
              <a:ext uri="{FF2B5EF4-FFF2-40B4-BE49-F238E27FC236}">
                <a16:creationId xmlns:a16="http://schemas.microsoft.com/office/drawing/2014/main" id="{52F0FA1D-C636-4FB0-96C5-941E4BF2381D}"/>
              </a:ext>
            </a:extLst>
          </p:cNvPr>
          <p:cNvGrpSpPr/>
          <p:nvPr/>
        </p:nvGrpSpPr>
        <p:grpSpPr>
          <a:xfrm>
            <a:off x="9444399" y="3199615"/>
            <a:ext cx="182880" cy="182880"/>
            <a:chOff x="5794382" y="3005042"/>
            <a:chExt cx="182880" cy="182880"/>
          </a:xfrm>
        </p:grpSpPr>
        <p:sp>
          <p:nvSpPr>
            <p:cNvPr id="1855" name="Oval 1854">
              <a:extLst>
                <a:ext uri="{FF2B5EF4-FFF2-40B4-BE49-F238E27FC236}">
                  <a16:creationId xmlns:a16="http://schemas.microsoft.com/office/drawing/2014/main" id="{4C755C81-90E8-4AB8-AE6E-BA9D6091DE2D}"/>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56" name="Straight Connector 1855">
              <a:extLst>
                <a:ext uri="{FF2B5EF4-FFF2-40B4-BE49-F238E27FC236}">
                  <a16:creationId xmlns:a16="http://schemas.microsoft.com/office/drawing/2014/main" id="{C09ED1BA-EA99-42CD-BF0B-EE6EB4E8662D}"/>
                </a:ext>
              </a:extLst>
            </p:cNvPr>
            <p:cNvCxnSpPr>
              <a:stCxn id="1855" idx="7"/>
              <a:endCxn id="1855"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0" name="Group 1859">
            <a:extLst>
              <a:ext uri="{FF2B5EF4-FFF2-40B4-BE49-F238E27FC236}">
                <a16:creationId xmlns:a16="http://schemas.microsoft.com/office/drawing/2014/main" id="{3792C69A-4F8E-4040-A599-D4B7A226BBB0}"/>
              </a:ext>
            </a:extLst>
          </p:cNvPr>
          <p:cNvGrpSpPr/>
          <p:nvPr/>
        </p:nvGrpSpPr>
        <p:grpSpPr>
          <a:xfrm>
            <a:off x="9387903" y="3553874"/>
            <a:ext cx="182880" cy="182880"/>
            <a:chOff x="5794382" y="3005042"/>
            <a:chExt cx="182880" cy="182880"/>
          </a:xfrm>
        </p:grpSpPr>
        <p:sp>
          <p:nvSpPr>
            <p:cNvPr id="1861" name="Oval 1860">
              <a:extLst>
                <a:ext uri="{FF2B5EF4-FFF2-40B4-BE49-F238E27FC236}">
                  <a16:creationId xmlns:a16="http://schemas.microsoft.com/office/drawing/2014/main" id="{55464FEE-320A-47E3-A868-BE909FA6B187}"/>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2" name="Straight Connector 1861">
              <a:extLst>
                <a:ext uri="{FF2B5EF4-FFF2-40B4-BE49-F238E27FC236}">
                  <a16:creationId xmlns:a16="http://schemas.microsoft.com/office/drawing/2014/main" id="{1F035DB9-B351-47F8-95C2-DA279FE064DB}"/>
                </a:ext>
              </a:extLst>
            </p:cNvPr>
            <p:cNvCxnSpPr>
              <a:stCxn id="1861" idx="7"/>
              <a:endCxn id="1861"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3" name="Group 1862">
            <a:extLst>
              <a:ext uri="{FF2B5EF4-FFF2-40B4-BE49-F238E27FC236}">
                <a16:creationId xmlns:a16="http://schemas.microsoft.com/office/drawing/2014/main" id="{A1A9C771-2922-4DE2-9BDC-E678275C6ED6}"/>
              </a:ext>
            </a:extLst>
          </p:cNvPr>
          <p:cNvGrpSpPr/>
          <p:nvPr/>
        </p:nvGrpSpPr>
        <p:grpSpPr>
          <a:xfrm>
            <a:off x="9670261" y="3380026"/>
            <a:ext cx="182880" cy="182880"/>
            <a:chOff x="5794382" y="3005042"/>
            <a:chExt cx="182880" cy="182880"/>
          </a:xfrm>
        </p:grpSpPr>
        <p:sp>
          <p:nvSpPr>
            <p:cNvPr id="1864" name="Oval 1863">
              <a:extLst>
                <a:ext uri="{FF2B5EF4-FFF2-40B4-BE49-F238E27FC236}">
                  <a16:creationId xmlns:a16="http://schemas.microsoft.com/office/drawing/2014/main" id="{D11ED837-6A76-49D2-8599-76AFFD57F061}"/>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5" name="Straight Connector 1864">
              <a:extLst>
                <a:ext uri="{FF2B5EF4-FFF2-40B4-BE49-F238E27FC236}">
                  <a16:creationId xmlns:a16="http://schemas.microsoft.com/office/drawing/2014/main" id="{EA71F730-585E-4A13-838E-243A32232F3E}"/>
                </a:ext>
              </a:extLst>
            </p:cNvPr>
            <p:cNvCxnSpPr>
              <a:stCxn id="1864" idx="7"/>
              <a:endCxn id="1864"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6" name="Group 1865">
            <a:extLst>
              <a:ext uri="{FF2B5EF4-FFF2-40B4-BE49-F238E27FC236}">
                <a16:creationId xmlns:a16="http://schemas.microsoft.com/office/drawing/2014/main" id="{567F35B3-EB26-42FF-BDBE-0D0AE140F50F}"/>
              </a:ext>
            </a:extLst>
          </p:cNvPr>
          <p:cNvGrpSpPr/>
          <p:nvPr/>
        </p:nvGrpSpPr>
        <p:grpSpPr>
          <a:xfrm>
            <a:off x="9641470" y="3749802"/>
            <a:ext cx="182880" cy="182880"/>
            <a:chOff x="5794382" y="3005042"/>
            <a:chExt cx="182880" cy="182880"/>
          </a:xfrm>
        </p:grpSpPr>
        <p:sp>
          <p:nvSpPr>
            <p:cNvPr id="1867" name="Oval 1866">
              <a:extLst>
                <a:ext uri="{FF2B5EF4-FFF2-40B4-BE49-F238E27FC236}">
                  <a16:creationId xmlns:a16="http://schemas.microsoft.com/office/drawing/2014/main" id="{D3470558-D304-49A4-92C8-03D2C0B54FD0}"/>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8" name="Straight Connector 1867">
              <a:extLst>
                <a:ext uri="{FF2B5EF4-FFF2-40B4-BE49-F238E27FC236}">
                  <a16:creationId xmlns:a16="http://schemas.microsoft.com/office/drawing/2014/main" id="{694032CB-3520-4D83-83A6-AE4CC15C4FAD}"/>
                </a:ext>
              </a:extLst>
            </p:cNvPr>
            <p:cNvCxnSpPr>
              <a:stCxn id="1867" idx="7"/>
              <a:endCxn id="1867"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sp>
        <p:nvSpPr>
          <p:cNvPr id="1869" name="TextBox 1868">
            <a:extLst>
              <a:ext uri="{FF2B5EF4-FFF2-40B4-BE49-F238E27FC236}">
                <a16:creationId xmlns:a16="http://schemas.microsoft.com/office/drawing/2014/main" id="{00B1AE9B-469D-4096-B533-FEC5ADFB4738}"/>
              </a:ext>
            </a:extLst>
          </p:cNvPr>
          <p:cNvSpPr txBox="1"/>
          <p:nvPr/>
        </p:nvSpPr>
        <p:spPr>
          <a:xfrm>
            <a:off x="1058777" y="1473717"/>
            <a:ext cx="1450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Enveloped viruses</a:t>
            </a:r>
          </a:p>
        </p:txBody>
      </p:sp>
      <p:sp>
        <p:nvSpPr>
          <p:cNvPr id="1870" name="TextBox 1869">
            <a:extLst>
              <a:ext uri="{FF2B5EF4-FFF2-40B4-BE49-F238E27FC236}">
                <a16:creationId xmlns:a16="http://schemas.microsoft.com/office/drawing/2014/main" id="{9AC761C0-68BA-4410-9FB3-C2C339C719B0}"/>
              </a:ext>
            </a:extLst>
          </p:cNvPr>
          <p:cNvSpPr txBox="1"/>
          <p:nvPr/>
        </p:nvSpPr>
        <p:spPr>
          <a:xfrm>
            <a:off x="1058777" y="2086630"/>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Non-enveloped viruses</a:t>
            </a:r>
          </a:p>
        </p:txBody>
      </p:sp>
      <p:sp>
        <p:nvSpPr>
          <p:cNvPr id="1871" name="TextBox 1870">
            <a:extLst>
              <a:ext uri="{FF2B5EF4-FFF2-40B4-BE49-F238E27FC236}">
                <a16:creationId xmlns:a16="http://schemas.microsoft.com/office/drawing/2014/main" id="{7ED4EA5E-EBC9-4906-8D95-8AEE96A9BD62}"/>
              </a:ext>
            </a:extLst>
          </p:cNvPr>
          <p:cNvSpPr txBox="1"/>
          <p:nvPr/>
        </p:nvSpPr>
        <p:spPr>
          <a:xfrm>
            <a:off x="1058777" y="2712279"/>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Gram-negative bacteria</a:t>
            </a:r>
          </a:p>
        </p:txBody>
      </p:sp>
      <p:sp>
        <p:nvSpPr>
          <p:cNvPr id="1872" name="TextBox 1871">
            <a:extLst>
              <a:ext uri="{FF2B5EF4-FFF2-40B4-BE49-F238E27FC236}">
                <a16:creationId xmlns:a16="http://schemas.microsoft.com/office/drawing/2014/main" id="{627E003E-C3B5-472D-9948-A9D0EE0073F0}"/>
              </a:ext>
            </a:extLst>
          </p:cNvPr>
          <p:cNvSpPr txBox="1"/>
          <p:nvPr/>
        </p:nvSpPr>
        <p:spPr>
          <a:xfrm>
            <a:off x="1058777" y="3327295"/>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Gram-positive bacteria</a:t>
            </a:r>
          </a:p>
        </p:txBody>
      </p:sp>
      <p:sp>
        <p:nvSpPr>
          <p:cNvPr id="1873" name="TextBox 1872">
            <a:extLst>
              <a:ext uri="{FF2B5EF4-FFF2-40B4-BE49-F238E27FC236}">
                <a16:creationId xmlns:a16="http://schemas.microsoft.com/office/drawing/2014/main" id="{E1560278-CA3A-45CD-AE11-111E6210597F}"/>
              </a:ext>
            </a:extLst>
          </p:cNvPr>
          <p:cNvSpPr txBox="1"/>
          <p:nvPr/>
        </p:nvSpPr>
        <p:spPr>
          <a:xfrm>
            <a:off x="1058777" y="4635497"/>
            <a:ext cx="16983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Protozoa</a:t>
            </a:r>
          </a:p>
        </p:txBody>
      </p:sp>
      <p:sp>
        <p:nvSpPr>
          <p:cNvPr id="1874" name="TextBox 1873">
            <a:extLst>
              <a:ext uri="{FF2B5EF4-FFF2-40B4-BE49-F238E27FC236}">
                <a16:creationId xmlns:a16="http://schemas.microsoft.com/office/drawing/2014/main" id="{FD8BBB78-08B8-4B01-858E-9D2263F93DF8}"/>
              </a:ext>
            </a:extLst>
          </p:cNvPr>
          <p:cNvSpPr txBox="1"/>
          <p:nvPr/>
        </p:nvSpPr>
        <p:spPr>
          <a:xfrm>
            <a:off x="1058778" y="4047962"/>
            <a:ext cx="17991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Spirochetes</a:t>
            </a:r>
          </a:p>
        </p:txBody>
      </p:sp>
      <p:sp>
        <p:nvSpPr>
          <p:cNvPr id="1875" name="TextBox 1874">
            <a:extLst>
              <a:ext uri="{FF2B5EF4-FFF2-40B4-BE49-F238E27FC236}">
                <a16:creationId xmlns:a16="http://schemas.microsoft.com/office/drawing/2014/main" id="{E92B0E79-6307-4885-B1FA-86F6CB5B2F02}"/>
              </a:ext>
            </a:extLst>
          </p:cNvPr>
          <p:cNvSpPr txBox="1"/>
          <p:nvPr/>
        </p:nvSpPr>
        <p:spPr>
          <a:xfrm>
            <a:off x="1058777" y="5171448"/>
            <a:ext cx="1698362"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1876" name="Right Brace 1875">
            <a:extLst>
              <a:ext uri="{FF2B5EF4-FFF2-40B4-BE49-F238E27FC236}">
                <a16:creationId xmlns:a16="http://schemas.microsoft.com/office/drawing/2014/main" id="{A689EB19-49B2-414C-99A3-B0429CE74F80}"/>
              </a:ext>
            </a:extLst>
          </p:cNvPr>
          <p:cNvSpPr/>
          <p:nvPr/>
        </p:nvSpPr>
        <p:spPr bwMode="auto">
          <a:xfrm>
            <a:off x="2375676" y="1501082"/>
            <a:ext cx="324774" cy="4044855"/>
          </a:xfrm>
          <a:prstGeom prst="rightBrace">
            <a:avLst>
              <a:gd name="adj1" fmla="val 50893"/>
              <a:gd name="adj2" fmla="val 59726"/>
            </a:avLst>
          </a:pr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77" name="TextBox 1876">
            <a:extLst>
              <a:ext uri="{FF2B5EF4-FFF2-40B4-BE49-F238E27FC236}">
                <a16:creationId xmlns:a16="http://schemas.microsoft.com/office/drawing/2014/main" id="{262C3EEC-189D-46C9-8AC9-DD1CFBBD6B32}"/>
              </a:ext>
            </a:extLst>
          </p:cNvPr>
          <p:cNvSpPr txBox="1"/>
          <p:nvPr/>
        </p:nvSpPr>
        <p:spPr>
          <a:xfrm>
            <a:off x="2611222" y="2597951"/>
            <a:ext cx="834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878" name="TextBox 1877">
            <a:extLst>
              <a:ext uri="{FF2B5EF4-FFF2-40B4-BE49-F238E27FC236}">
                <a16:creationId xmlns:a16="http://schemas.microsoft.com/office/drawing/2014/main" id="{9DF08E37-4119-40C8-BC61-5D830730DF4B}"/>
              </a:ext>
            </a:extLst>
          </p:cNvPr>
          <p:cNvSpPr txBox="1"/>
          <p:nvPr/>
        </p:nvSpPr>
        <p:spPr>
          <a:xfrm>
            <a:off x="3064543" y="2129634"/>
            <a:ext cx="21399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Donated Platelet</a:t>
            </a:r>
          </a:p>
        </p:txBody>
      </p:sp>
      <p:cxnSp>
        <p:nvCxnSpPr>
          <p:cNvPr id="1879" name="Straight Connector 1878">
            <a:extLst>
              <a:ext uri="{FF2B5EF4-FFF2-40B4-BE49-F238E27FC236}">
                <a16:creationId xmlns:a16="http://schemas.microsoft.com/office/drawing/2014/main" id="{1DFC22DA-15B0-405B-B78A-4DF40B8609C6}"/>
              </a:ext>
            </a:extLst>
          </p:cNvPr>
          <p:cNvCxnSpPr/>
          <p:nvPr/>
        </p:nvCxnSpPr>
        <p:spPr>
          <a:xfrm>
            <a:off x="3041843" y="2883039"/>
            <a:ext cx="0" cy="498764"/>
          </a:xfrm>
          <a:prstGeom prst="line">
            <a:avLst/>
          </a:prstGeom>
          <a:noFill/>
          <a:ln w="9525" cap="flat" cmpd="sng" algn="ctr">
            <a:solidFill>
              <a:srgbClr val="000000">
                <a:lumMod val="50000"/>
                <a:lumOff val="50000"/>
              </a:srgbClr>
            </a:solidFill>
            <a:prstDash val="dash"/>
          </a:ln>
          <a:effectLst/>
        </p:spPr>
      </p:cxnSp>
      <p:cxnSp>
        <p:nvCxnSpPr>
          <p:cNvPr id="1880" name="Straight Connector 1879">
            <a:extLst>
              <a:ext uri="{FF2B5EF4-FFF2-40B4-BE49-F238E27FC236}">
                <a16:creationId xmlns:a16="http://schemas.microsoft.com/office/drawing/2014/main" id="{271CCBD6-4A56-441C-AFE2-906A82E9FF2B}"/>
              </a:ext>
            </a:extLst>
          </p:cNvPr>
          <p:cNvCxnSpPr/>
          <p:nvPr/>
        </p:nvCxnSpPr>
        <p:spPr>
          <a:xfrm>
            <a:off x="4134517" y="2460154"/>
            <a:ext cx="0" cy="415636"/>
          </a:xfrm>
          <a:prstGeom prst="line">
            <a:avLst/>
          </a:prstGeom>
          <a:noFill/>
          <a:ln w="9525" cap="flat" cmpd="sng" algn="ctr">
            <a:solidFill>
              <a:srgbClr val="000000">
                <a:lumMod val="50000"/>
                <a:lumOff val="50000"/>
              </a:srgbClr>
            </a:solidFill>
            <a:prstDash val="dash"/>
          </a:ln>
          <a:effectLst/>
        </p:spPr>
      </p:cxnSp>
      <p:pic>
        <p:nvPicPr>
          <p:cNvPr id="1881" name="Picture 1880">
            <a:extLst>
              <a:ext uri="{FF2B5EF4-FFF2-40B4-BE49-F238E27FC236}">
                <a16:creationId xmlns:a16="http://schemas.microsoft.com/office/drawing/2014/main" id="{B7271FF9-EF3A-4599-8440-F873D18A5DC0}"/>
              </a:ext>
            </a:extLst>
          </p:cNvPr>
          <p:cNvPicPr>
            <a:picLocks noChangeAspect="1"/>
          </p:cNvPicPr>
          <p:nvPr/>
        </p:nvPicPr>
        <p:blipFill>
          <a:blip r:embed="rId5">
            <a:duotone>
              <a:schemeClr val="accent2">
                <a:shade val="45000"/>
                <a:satMod val="135000"/>
              </a:schemeClr>
              <a:prstClr val="white"/>
            </a:duotone>
          </a:blip>
          <a:stretch>
            <a:fillRect/>
          </a:stretch>
        </p:blipFill>
        <p:spPr>
          <a:xfrm>
            <a:off x="2802582" y="3200569"/>
            <a:ext cx="438950" cy="1371719"/>
          </a:xfrm>
          <a:prstGeom prst="rect">
            <a:avLst/>
          </a:prstGeom>
        </p:spPr>
      </p:pic>
      <p:sp>
        <p:nvSpPr>
          <p:cNvPr id="1882" name="Freeform 3590">
            <a:extLst>
              <a:ext uri="{FF2B5EF4-FFF2-40B4-BE49-F238E27FC236}">
                <a16:creationId xmlns:a16="http://schemas.microsoft.com/office/drawing/2014/main" id="{F8A4CF72-602C-4948-8AC7-723CA6E4DAC1}"/>
              </a:ext>
            </a:extLst>
          </p:cNvPr>
          <p:cNvSpPr/>
          <p:nvPr/>
        </p:nvSpPr>
        <p:spPr>
          <a:xfrm>
            <a:off x="9577324" y="3434763"/>
            <a:ext cx="1313112" cy="1225184"/>
          </a:xfrm>
          <a:custGeom>
            <a:avLst/>
            <a:gdLst>
              <a:gd name="connsiteX0" fmla="*/ 0 w 1938436"/>
              <a:gd name="connsiteY0" fmla="*/ 82882 h 618111"/>
              <a:gd name="connsiteX1" fmla="*/ 237744 w 1938436"/>
              <a:gd name="connsiteY1" fmla="*/ 384634 h 618111"/>
              <a:gd name="connsiteX2" fmla="*/ 137160 w 1938436"/>
              <a:gd name="connsiteY2" fmla="*/ 384634 h 618111"/>
              <a:gd name="connsiteX3" fmla="*/ 676656 w 1938436"/>
              <a:gd name="connsiteY3" fmla="*/ 613234 h 618111"/>
              <a:gd name="connsiteX4" fmla="*/ 896112 w 1938436"/>
              <a:gd name="connsiteY4" fmla="*/ 137746 h 618111"/>
              <a:gd name="connsiteX5" fmla="*/ 1380744 w 1938436"/>
              <a:gd name="connsiteY5" fmla="*/ 586 h 618111"/>
              <a:gd name="connsiteX6" fmla="*/ 1883664 w 1938436"/>
              <a:gd name="connsiteY6" fmla="*/ 174322 h 618111"/>
              <a:gd name="connsiteX7" fmla="*/ 1901952 w 1938436"/>
              <a:gd name="connsiteY7" fmla="*/ 201754 h 618111"/>
              <a:gd name="connsiteX0" fmla="*/ 0 w 1938436"/>
              <a:gd name="connsiteY0" fmla="*/ 85542 h 947452"/>
              <a:gd name="connsiteX1" fmla="*/ 237744 w 1938436"/>
              <a:gd name="connsiteY1" fmla="*/ 387294 h 947452"/>
              <a:gd name="connsiteX2" fmla="*/ 137160 w 1938436"/>
              <a:gd name="connsiteY2" fmla="*/ 387294 h 947452"/>
              <a:gd name="connsiteX3" fmla="*/ 621792 w 1938436"/>
              <a:gd name="connsiteY3" fmla="*/ 945078 h 947452"/>
              <a:gd name="connsiteX4" fmla="*/ 896112 w 1938436"/>
              <a:gd name="connsiteY4" fmla="*/ 140406 h 947452"/>
              <a:gd name="connsiteX5" fmla="*/ 1380744 w 1938436"/>
              <a:gd name="connsiteY5" fmla="*/ 3246 h 947452"/>
              <a:gd name="connsiteX6" fmla="*/ 1883664 w 1938436"/>
              <a:gd name="connsiteY6" fmla="*/ 176982 h 947452"/>
              <a:gd name="connsiteX7" fmla="*/ 1901952 w 1938436"/>
              <a:gd name="connsiteY7" fmla="*/ 204414 h 947452"/>
              <a:gd name="connsiteX0" fmla="*/ 0 w 1938436"/>
              <a:gd name="connsiteY0" fmla="*/ 85542 h 1030919"/>
              <a:gd name="connsiteX1" fmla="*/ 237744 w 1938436"/>
              <a:gd name="connsiteY1" fmla="*/ 387294 h 1030919"/>
              <a:gd name="connsiteX2" fmla="*/ 329184 w 1938436"/>
              <a:gd name="connsiteY2" fmla="*/ 945078 h 1030919"/>
              <a:gd name="connsiteX3" fmla="*/ 621792 w 1938436"/>
              <a:gd name="connsiteY3" fmla="*/ 945078 h 1030919"/>
              <a:gd name="connsiteX4" fmla="*/ 896112 w 1938436"/>
              <a:gd name="connsiteY4" fmla="*/ 140406 h 1030919"/>
              <a:gd name="connsiteX5" fmla="*/ 1380744 w 1938436"/>
              <a:gd name="connsiteY5" fmla="*/ 3246 h 1030919"/>
              <a:gd name="connsiteX6" fmla="*/ 1883664 w 1938436"/>
              <a:gd name="connsiteY6" fmla="*/ 176982 h 1030919"/>
              <a:gd name="connsiteX7" fmla="*/ 1901952 w 1938436"/>
              <a:gd name="connsiteY7" fmla="*/ 204414 h 1030919"/>
              <a:gd name="connsiteX0" fmla="*/ 0 w 1938436"/>
              <a:gd name="connsiteY0" fmla="*/ 85542 h 1049119"/>
              <a:gd name="connsiteX1" fmla="*/ 329184 w 1938436"/>
              <a:gd name="connsiteY1" fmla="*/ 945078 h 1049119"/>
              <a:gd name="connsiteX2" fmla="*/ 621792 w 1938436"/>
              <a:gd name="connsiteY2" fmla="*/ 945078 h 1049119"/>
              <a:gd name="connsiteX3" fmla="*/ 896112 w 1938436"/>
              <a:gd name="connsiteY3" fmla="*/ 140406 h 1049119"/>
              <a:gd name="connsiteX4" fmla="*/ 1380744 w 1938436"/>
              <a:gd name="connsiteY4" fmla="*/ 3246 h 1049119"/>
              <a:gd name="connsiteX5" fmla="*/ 1883664 w 1938436"/>
              <a:gd name="connsiteY5" fmla="*/ 176982 h 1049119"/>
              <a:gd name="connsiteX6" fmla="*/ 1901952 w 1938436"/>
              <a:gd name="connsiteY6" fmla="*/ 204414 h 1049119"/>
              <a:gd name="connsiteX0" fmla="*/ 0 w 1609252"/>
              <a:gd name="connsiteY0" fmla="*/ 945078 h 1049119"/>
              <a:gd name="connsiteX1" fmla="*/ 292608 w 1609252"/>
              <a:gd name="connsiteY1" fmla="*/ 945078 h 1049119"/>
              <a:gd name="connsiteX2" fmla="*/ 566928 w 1609252"/>
              <a:gd name="connsiteY2" fmla="*/ 140406 h 1049119"/>
              <a:gd name="connsiteX3" fmla="*/ 1051560 w 1609252"/>
              <a:gd name="connsiteY3" fmla="*/ 3246 h 1049119"/>
              <a:gd name="connsiteX4" fmla="*/ 1554480 w 1609252"/>
              <a:gd name="connsiteY4" fmla="*/ 176982 h 1049119"/>
              <a:gd name="connsiteX5" fmla="*/ 1572768 w 1609252"/>
              <a:gd name="connsiteY5" fmla="*/ 204414 h 1049119"/>
              <a:gd name="connsiteX0" fmla="*/ 0 w 1673260"/>
              <a:gd name="connsiteY0" fmla="*/ 734766 h 975071"/>
              <a:gd name="connsiteX1" fmla="*/ 356616 w 1673260"/>
              <a:gd name="connsiteY1" fmla="*/ 945078 h 975071"/>
              <a:gd name="connsiteX2" fmla="*/ 630936 w 1673260"/>
              <a:gd name="connsiteY2" fmla="*/ 140406 h 975071"/>
              <a:gd name="connsiteX3" fmla="*/ 1115568 w 1673260"/>
              <a:gd name="connsiteY3" fmla="*/ 3246 h 975071"/>
              <a:gd name="connsiteX4" fmla="*/ 1618488 w 1673260"/>
              <a:gd name="connsiteY4" fmla="*/ 176982 h 975071"/>
              <a:gd name="connsiteX5" fmla="*/ 1636776 w 1673260"/>
              <a:gd name="connsiteY5" fmla="*/ 204414 h 975071"/>
              <a:gd name="connsiteX0" fmla="*/ 0 w 1673260"/>
              <a:gd name="connsiteY0" fmla="*/ 734766 h 1003356"/>
              <a:gd name="connsiteX1" fmla="*/ 356616 w 1673260"/>
              <a:gd name="connsiteY1" fmla="*/ 945078 h 1003356"/>
              <a:gd name="connsiteX2" fmla="*/ 630936 w 1673260"/>
              <a:gd name="connsiteY2" fmla="*/ 140406 h 1003356"/>
              <a:gd name="connsiteX3" fmla="*/ 1115568 w 1673260"/>
              <a:gd name="connsiteY3" fmla="*/ 3246 h 1003356"/>
              <a:gd name="connsiteX4" fmla="*/ 1618488 w 1673260"/>
              <a:gd name="connsiteY4" fmla="*/ 176982 h 1003356"/>
              <a:gd name="connsiteX5" fmla="*/ 1636776 w 1673260"/>
              <a:gd name="connsiteY5" fmla="*/ 204414 h 1003356"/>
              <a:gd name="connsiteX0" fmla="*/ 0 w 1689400"/>
              <a:gd name="connsiteY0" fmla="*/ 734766 h 1003356"/>
              <a:gd name="connsiteX1" fmla="*/ 356616 w 1689400"/>
              <a:gd name="connsiteY1" fmla="*/ 945078 h 1003356"/>
              <a:gd name="connsiteX2" fmla="*/ 630936 w 1689400"/>
              <a:gd name="connsiteY2" fmla="*/ 140406 h 1003356"/>
              <a:gd name="connsiteX3" fmla="*/ 1115568 w 1689400"/>
              <a:gd name="connsiteY3" fmla="*/ 3246 h 1003356"/>
              <a:gd name="connsiteX4" fmla="*/ 1618488 w 1689400"/>
              <a:gd name="connsiteY4" fmla="*/ 176982 h 1003356"/>
              <a:gd name="connsiteX5" fmla="*/ 1664208 w 1689400"/>
              <a:gd name="connsiteY5" fmla="*/ 387294 h 1003356"/>
              <a:gd name="connsiteX0" fmla="*/ 0 w 1668888"/>
              <a:gd name="connsiteY0" fmla="*/ 731520 h 1000110"/>
              <a:gd name="connsiteX1" fmla="*/ 356616 w 1668888"/>
              <a:gd name="connsiteY1" fmla="*/ 941832 h 1000110"/>
              <a:gd name="connsiteX2" fmla="*/ 630936 w 1668888"/>
              <a:gd name="connsiteY2" fmla="*/ 137160 h 1000110"/>
              <a:gd name="connsiteX3" fmla="*/ 1115568 w 1668888"/>
              <a:gd name="connsiteY3" fmla="*/ 0 h 1000110"/>
              <a:gd name="connsiteX4" fmla="*/ 1444752 w 1668888"/>
              <a:gd name="connsiteY4" fmla="*/ 82296 h 1000110"/>
              <a:gd name="connsiteX5" fmla="*/ 1664208 w 1668888"/>
              <a:gd name="connsiteY5" fmla="*/ 384048 h 1000110"/>
              <a:gd name="connsiteX0" fmla="*/ 0 w 1669075"/>
              <a:gd name="connsiteY0" fmla="*/ 796238 h 1064828"/>
              <a:gd name="connsiteX1" fmla="*/ 356616 w 1669075"/>
              <a:gd name="connsiteY1" fmla="*/ 1006550 h 1064828"/>
              <a:gd name="connsiteX2" fmla="*/ 630936 w 1669075"/>
              <a:gd name="connsiteY2" fmla="*/ 201878 h 1064828"/>
              <a:gd name="connsiteX3" fmla="*/ 1069848 w 1669075"/>
              <a:gd name="connsiteY3" fmla="*/ 710 h 1064828"/>
              <a:gd name="connsiteX4" fmla="*/ 1444752 w 1669075"/>
              <a:gd name="connsiteY4" fmla="*/ 147014 h 1064828"/>
              <a:gd name="connsiteX5" fmla="*/ 1664208 w 1669075"/>
              <a:gd name="connsiteY5" fmla="*/ 448766 h 1064828"/>
              <a:gd name="connsiteX0" fmla="*/ 0 w 1701884"/>
              <a:gd name="connsiteY0" fmla="*/ 624365 h 1024068"/>
              <a:gd name="connsiteX1" fmla="*/ 389425 w 1701884"/>
              <a:gd name="connsiteY1" fmla="*/ 1006550 h 1024068"/>
              <a:gd name="connsiteX2" fmla="*/ 663745 w 1701884"/>
              <a:gd name="connsiteY2" fmla="*/ 201878 h 1024068"/>
              <a:gd name="connsiteX3" fmla="*/ 1102657 w 1701884"/>
              <a:gd name="connsiteY3" fmla="*/ 710 h 1024068"/>
              <a:gd name="connsiteX4" fmla="*/ 1477561 w 1701884"/>
              <a:gd name="connsiteY4" fmla="*/ 147014 h 1024068"/>
              <a:gd name="connsiteX5" fmla="*/ 1697017 w 1701884"/>
              <a:gd name="connsiteY5" fmla="*/ 448766 h 1024068"/>
              <a:gd name="connsiteX0" fmla="*/ 0 w 1701884"/>
              <a:gd name="connsiteY0" fmla="*/ 624365 h 1041888"/>
              <a:gd name="connsiteX1" fmla="*/ 389425 w 1701884"/>
              <a:gd name="connsiteY1" fmla="*/ 1006550 h 1041888"/>
              <a:gd name="connsiteX2" fmla="*/ 663745 w 1701884"/>
              <a:gd name="connsiteY2" fmla="*/ 201878 h 1041888"/>
              <a:gd name="connsiteX3" fmla="*/ 1102657 w 1701884"/>
              <a:gd name="connsiteY3" fmla="*/ 710 h 1041888"/>
              <a:gd name="connsiteX4" fmla="*/ 1477561 w 1701884"/>
              <a:gd name="connsiteY4" fmla="*/ 147014 h 1041888"/>
              <a:gd name="connsiteX5" fmla="*/ 1697017 w 1701884"/>
              <a:gd name="connsiteY5" fmla="*/ 448766 h 1041888"/>
              <a:gd name="connsiteX0" fmla="*/ 0 w 1477561"/>
              <a:gd name="connsiteY0" fmla="*/ 624365 h 1041888"/>
              <a:gd name="connsiteX1" fmla="*/ 389425 w 1477561"/>
              <a:gd name="connsiteY1" fmla="*/ 1006550 h 1041888"/>
              <a:gd name="connsiteX2" fmla="*/ 663745 w 1477561"/>
              <a:gd name="connsiteY2" fmla="*/ 201878 h 1041888"/>
              <a:gd name="connsiteX3" fmla="*/ 1102657 w 1477561"/>
              <a:gd name="connsiteY3" fmla="*/ 710 h 1041888"/>
              <a:gd name="connsiteX4" fmla="*/ 1477561 w 1477561"/>
              <a:gd name="connsiteY4" fmla="*/ 147014 h 1041888"/>
              <a:gd name="connsiteX0" fmla="*/ 0 w 1102657"/>
              <a:gd name="connsiteY0" fmla="*/ 623655 h 1041178"/>
              <a:gd name="connsiteX1" fmla="*/ 389425 w 1102657"/>
              <a:gd name="connsiteY1" fmla="*/ 1005840 h 1041178"/>
              <a:gd name="connsiteX2" fmla="*/ 663745 w 1102657"/>
              <a:gd name="connsiteY2" fmla="*/ 201168 h 1041178"/>
              <a:gd name="connsiteX3" fmla="*/ 1102657 w 1102657"/>
              <a:gd name="connsiteY3" fmla="*/ 0 h 1041178"/>
              <a:gd name="connsiteX0" fmla="*/ 0 w 1278452"/>
              <a:gd name="connsiteY0" fmla="*/ 464950 h 882473"/>
              <a:gd name="connsiteX1" fmla="*/ 389425 w 1278452"/>
              <a:gd name="connsiteY1" fmla="*/ 847135 h 882473"/>
              <a:gd name="connsiteX2" fmla="*/ 663745 w 1278452"/>
              <a:gd name="connsiteY2" fmla="*/ 42463 h 882473"/>
              <a:gd name="connsiteX3" fmla="*/ 1278452 w 1278452"/>
              <a:gd name="connsiteY3" fmla="*/ 99104 h 882473"/>
              <a:gd name="connsiteX0" fmla="*/ 0 w 1278452"/>
              <a:gd name="connsiteY0" fmla="*/ 492974 h 910497"/>
              <a:gd name="connsiteX1" fmla="*/ 389425 w 1278452"/>
              <a:gd name="connsiteY1" fmla="*/ 875159 h 910497"/>
              <a:gd name="connsiteX2" fmla="*/ 663745 w 1278452"/>
              <a:gd name="connsiteY2" fmla="*/ 70487 h 910497"/>
              <a:gd name="connsiteX3" fmla="*/ 1278452 w 1278452"/>
              <a:gd name="connsiteY3" fmla="*/ 127128 h 910497"/>
            </a:gdLst>
            <a:ahLst/>
            <a:cxnLst>
              <a:cxn ang="0">
                <a:pos x="connsiteX0" y="connsiteY0"/>
              </a:cxn>
              <a:cxn ang="0">
                <a:pos x="connsiteX1" y="connsiteY1"/>
              </a:cxn>
              <a:cxn ang="0">
                <a:pos x="connsiteX2" y="connsiteY2"/>
              </a:cxn>
              <a:cxn ang="0">
                <a:pos x="connsiteX3" y="connsiteY3"/>
              </a:cxn>
            </a:cxnLst>
            <a:rect l="l" t="t" r="r" b="b"/>
            <a:pathLst>
              <a:path w="1278452" h="910497">
                <a:moveTo>
                  <a:pt x="0" y="492974"/>
                </a:moveTo>
                <a:cubicBezTo>
                  <a:pt x="1256" y="952070"/>
                  <a:pt x="278801" y="945574"/>
                  <a:pt x="389425" y="875159"/>
                </a:cubicBezTo>
                <a:cubicBezTo>
                  <a:pt x="500049" y="804745"/>
                  <a:pt x="515574" y="195159"/>
                  <a:pt x="663745" y="70487"/>
                </a:cubicBezTo>
                <a:cubicBezTo>
                  <a:pt x="811916" y="-54185"/>
                  <a:pt x="1124311" y="206"/>
                  <a:pt x="1278452" y="127128"/>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883" name="Picture 1882">
            <a:extLst>
              <a:ext uri="{FF2B5EF4-FFF2-40B4-BE49-F238E27FC236}">
                <a16:creationId xmlns:a16="http://schemas.microsoft.com/office/drawing/2014/main" id="{F71446C6-4D56-4AA0-9D4E-A18967E81925}"/>
              </a:ext>
            </a:extLst>
          </p:cNvPr>
          <p:cNvPicPr>
            <a:picLocks noChangeAspect="1"/>
          </p:cNvPicPr>
          <p:nvPr/>
        </p:nvPicPr>
        <p:blipFill>
          <a:blip r:embed="rId6">
            <a:duotone>
              <a:schemeClr val="accent2">
                <a:shade val="45000"/>
                <a:satMod val="135000"/>
              </a:schemeClr>
              <a:prstClr val="white"/>
            </a:duotone>
          </a:blip>
          <a:stretch>
            <a:fillRect/>
          </a:stretch>
        </p:blipFill>
        <p:spPr>
          <a:xfrm>
            <a:off x="10860805" y="3200569"/>
            <a:ext cx="475529" cy="1371719"/>
          </a:xfrm>
          <a:prstGeom prst="rect">
            <a:avLst/>
          </a:prstGeom>
        </p:spPr>
      </p:pic>
      <p:sp>
        <p:nvSpPr>
          <p:cNvPr id="1884" name="Freeform 3596">
            <a:extLst>
              <a:ext uri="{FF2B5EF4-FFF2-40B4-BE49-F238E27FC236}">
                <a16:creationId xmlns:a16="http://schemas.microsoft.com/office/drawing/2014/main" id="{7A083DFD-7938-42E4-AAEB-26D89706CB87}"/>
              </a:ext>
            </a:extLst>
          </p:cNvPr>
          <p:cNvSpPr/>
          <p:nvPr/>
        </p:nvSpPr>
        <p:spPr>
          <a:xfrm>
            <a:off x="3202570" y="2609850"/>
            <a:ext cx="873811" cy="1004964"/>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778" h="618393">
                <a:moveTo>
                  <a:pt x="0" y="618393"/>
                </a:moveTo>
                <a:cubicBezTo>
                  <a:pt x="121298" y="520421"/>
                  <a:pt x="153955" y="464437"/>
                  <a:pt x="289249" y="459772"/>
                </a:cubicBezTo>
                <a:cubicBezTo>
                  <a:pt x="424543" y="455107"/>
                  <a:pt x="662828" y="660707"/>
                  <a:pt x="811763" y="590401"/>
                </a:cubicBezTo>
                <a:cubicBezTo>
                  <a:pt x="960698" y="520095"/>
                  <a:pt x="1069335" y="73704"/>
                  <a:pt x="1182857" y="37937"/>
                </a:cubicBezTo>
                <a:cubicBezTo>
                  <a:pt x="1413684" y="-45954"/>
                  <a:pt x="1690896" y="12239"/>
                  <a:pt x="1715778" y="183300"/>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5" name="Freeform 56">
            <a:extLst>
              <a:ext uri="{FF2B5EF4-FFF2-40B4-BE49-F238E27FC236}">
                <a16:creationId xmlns:a16="http://schemas.microsoft.com/office/drawing/2014/main" id="{00DB489B-FACC-4B23-BAEF-41BEA92CC9B8}"/>
              </a:ext>
            </a:extLst>
          </p:cNvPr>
          <p:cNvSpPr>
            <a:spLocks noChangeAspect="1"/>
          </p:cNvSpPr>
          <p:nvPr/>
        </p:nvSpPr>
        <p:spPr bwMode="auto">
          <a:xfrm>
            <a:off x="534817" y="1571952"/>
            <a:ext cx="372442" cy="371107"/>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1886" name="Group 1885">
            <a:extLst>
              <a:ext uri="{FF2B5EF4-FFF2-40B4-BE49-F238E27FC236}">
                <a16:creationId xmlns:a16="http://schemas.microsoft.com/office/drawing/2014/main" id="{861D16E4-0499-4F86-A99E-1A35993534DB}"/>
              </a:ext>
            </a:extLst>
          </p:cNvPr>
          <p:cNvGrpSpPr>
            <a:grpSpLocks noChangeAspect="1"/>
          </p:cNvGrpSpPr>
          <p:nvPr/>
        </p:nvGrpSpPr>
        <p:grpSpPr>
          <a:xfrm>
            <a:off x="491616" y="2143116"/>
            <a:ext cx="458845" cy="457200"/>
            <a:chOff x="3710250" y="2194726"/>
            <a:chExt cx="791634" cy="788796"/>
          </a:xfrm>
        </p:grpSpPr>
        <p:sp>
          <p:nvSpPr>
            <p:cNvPr id="1887" name="Oval 1886">
              <a:extLst>
                <a:ext uri="{FF2B5EF4-FFF2-40B4-BE49-F238E27FC236}">
                  <a16:creationId xmlns:a16="http://schemas.microsoft.com/office/drawing/2014/main" id="{44661FAA-2C1E-4C20-87DF-87F5CF33D57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8" name="Freeform 52">
              <a:extLst>
                <a:ext uri="{FF2B5EF4-FFF2-40B4-BE49-F238E27FC236}">
                  <a16:creationId xmlns:a16="http://schemas.microsoft.com/office/drawing/2014/main" id="{56ABE124-53BE-4D25-BCB6-7AB5900C3BF5}"/>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89" name="Group 1888">
            <a:extLst>
              <a:ext uri="{FF2B5EF4-FFF2-40B4-BE49-F238E27FC236}">
                <a16:creationId xmlns:a16="http://schemas.microsoft.com/office/drawing/2014/main" id="{48CAD53D-DC56-4D04-BD6F-0BDEB35780E9}"/>
              </a:ext>
            </a:extLst>
          </p:cNvPr>
          <p:cNvGrpSpPr>
            <a:grpSpLocks noChangeAspect="1"/>
          </p:cNvGrpSpPr>
          <p:nvPr/>
        </p:nvGrpSpPr>
        <p:grpSpPr>
          <a:xfrm>
            <a:off x="469147" y="2753187"/>
            <a:ext cx="503783" cy="365760"/>
            <a:chOff x="3315246" y="5385272"/>
            <a:chExt cx="463550" cy="336550"/>
          </a:xfrm>
        </p:grpSpPr>
        <p:sp>
          <p:nvSpPr>
            <p:cNvPr id="1890" name="Freeform 296">
              <a:extLst>
                <a:ext uri="{FF2B5EF4-FFF2-40B4-BE49-F238E27FC236}">
                  <a16:creationId xmlns:a16="http://schemas.microsoft.com/office/drawing/2014/main" id="{389D49EA-0543-44FF-B6F0-438069CC3800}"/>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1" name="Freeform 297">
              <a:extLst>
                <a:ext uri="{FF2B5EF4-FFF2-40B4-BE49-F238E27FC236}">
                  <a16:creationId xmlns:a16="http://schemas.microsoft.com/office/drawing/2014/main" id="{D6592947-DA5A-4455-9CA1-77E2E83787BA}"/>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2" name="Freeform 298">
              <a:extLst>
                <a:ext uri="{FF2B5EF4-FFF2-40B4-BE49-F238E27FC236}">
                  <a16:creationId xmlns:a16="http://schemas.microsoft.com/office/drawing/2014/main" id="{732C335C-1359-43EB-9901-72895A47B66D}"/>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3" name="Freeform 299">
              <a:extLst>
                <a:ext uri="{FF2B5EF4-FFF2-40B4-BE49-F238E27FC236}">
                  <a16:creationId xmlns:a16="http://schemas.microsoft.com/office/drawing/2014/main" id="{27D33BCD-2276-416C-A27E-2B1CFEFC01F1}"/>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4" name="Freeform 300">
              <a:extLst>
                <a:ext uri="{FF2B5EF4-FFF2-40B4-BE49-F238E27FC236}">
                  <a16:creationId xmlns:a16="http://schemas.microsoft.com/office/drawing/2014/main" id="{535005E3-9D49-4019-A32A-CAD3B403E6E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5" name="Freeform 301">
              <a:extLst>
                <a:ext uri="{FF2B5EF4-FFF2-40B4-BE49-F238E27FC236}">
                  <a16:creationId xmlns:a16="http://schemas.microsoft.com/office/drawing/2014/main" id="{7541FE8A-734B-4613-AAD7-59997EA69F1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6" name="Freeform 302">
              <a:extLst>
                <a:ext uri="{FF2B5EF4-FFF2-40B4-BE49-F238E27FC236}">
                  <a16:creationId xmlns:a16="http://schemas.microsoft.com/office/drawing/2014/main" id="{09AB346C-715D-4AA9-9E99-676031F8D265}"/>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7" name="Freeform 303">
              <a:extLst>
                <a:ext uri="{FF2B5EF4-FFF2-40B4-BE49-F238E27FC236}">
                  <a16:creationId xmlns:a16="http://schemas.microsoft.com/office/drawing/2014/main" id="{4C316D33-47C3-435C-9D59-2E6CF88A0F13}"/>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8" name="Freeform 304">
              <a:extLst>
                <a:ext uri="{FF2B5EF4-FFF2-40B4-BE49-F238E27FC236}">
                  <a16:creationId xmlns:a16="http://schemas.microsoft.com/office/drawing/2014/main" id="{90A22918-BBF0-442B-99F1-A75F411ECCA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9" name="Freeform 305">
              <a:extLst>
                <a:ext uri="{FF2B5EF4-FFF2-40B4-BE49-F238E27FC236}">
                  <a16:creationId xmlns:a16="http://schemas.microsoft.com/office/drawing/2014/main" id="{FF09A622-71B3-42AA-B6C9-419C4E6C36E5}"/>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00" name="Group 1899">
            <a:extLst>
              <a:ext uri="{FF2B5EF4-FFF2-40B4-BE49-F238E27FC236}">
                <a16:creationId xmlns:a16="http://schemas.microsoft.com/office/drawing/2014/main" id="{A12DC93F-2A6D-4FA3-8B6A-70553CADEA12}"/>
              </a:ext>
            </a:extLst>
          </p:cNvPr>
          <p:cNvGrpSpPr>
            <a:grpSpLocks noChangeAspect="1"/>
          </p:cNvGrpSpPr>
          <p:nvPr/>
        </p:nvGrpSpPr>
        <p:grpSpPr>
          <a:xfrm>
            <a:off x="469147" y="3359250"/>
            <a:ext cx="503783" cy="365760"/>
            <a:chOff x="3315246" y="5385272"/>
            <a:chExt cx="463550" cy="336550"/>
          </a:xfrm>
        </p:grpSpPr>
        <p:sp>
          <p:nvSpPr>
            <p:cNvPr id="1901" name="Freeform 296">
              <a:extLst>
                <a:ext uri="{FF2B5EF4-FFF2-40B4-BE49-F238E27FC236}">
                  <a16:creationId xmlns:a16="http://schemas.microsoft.com/office/drawing/2014/main" id="{2C56570D-A849-4320-AF97-CEED6131D515}"/>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2" name="Freeform 297">
              <a:extLst>
                <a:ext uri="{FF2B5EF4-FFF2-40B4-BE49-F238E27FC236}">
                  <a16:creationId xmlns:a16="http://schemas.microsoft.com/office/drawing/2014/main" id="{638B1211-B594-4CDD-9346-9EBAE723CE22}"/>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3" name="Freeform 298">
              <a:extLst>
                <a:ext uri="{FF2B5EF4-FFF2-40B4-BE49-F238E27FC236}">
                  <a16:creationId xmlns:a16="http://schemas.microsoft.com/office/drawing/2014/main" id="{D3FADAC9-1ED0-4285-9810-1452C105CBD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4" name="Freeform 299">
              <a:extLst>
                <a:ext uri="{FF2B5EF4-FFF2-40B4-BE49-F238E27FC236}">
                  <a16:creationId xmlns:a16="http://schemas.microsoft.com/office/drawing/2014/main" id="{358B11C3-945A-46A2-877F-AD291F7B132E}"/>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5" name="Freeform 300">
              <a:extLst>
                <a:ext uri="{FF2B5EF4-FFF2-40B4-BE49-F238E27FC236}">
                  <a16:creationId xmlns:a16="http://schemas.microsoft.com/office/drawing/2014/main" id="{B689B28A-E643-4C8A-8FDE-557A99FF91B4}"/>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6" name="Freeform 301">
              <a:extLst>
                <a:ext uri="{FF2B5EF4-FFF2-40B4-BE49-F238E27FC236}">
                  <a16:creationId xmlns:a16="http://schemas.microsoft.com/office/drawing/2014/main" id="{BA95A565-1EFB-41F6-BE88-F64D8F21FF4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7" name="Freeform 302">
              <a:extLst>
                <a:ext uri="{FF2B5EF4-FFF2-40B4-BE49-F238E27FC236}">
                  <a16:creationId xmlns:a16="http://schemas.microsoft.com/office/drawing/2014/main" id="{F3BE5852-E01E-4317-AE6D-EDA70172E6BF}"/>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8" name="Freeform 303">
              <a:extLst>
                <a:ext uri="{FF2B5EF4-FFF2-40B4-BE49-F238E27FC236}">
                  <a16:creationId xmlns:a16="http://schemas.microsoft.com/office/drawing/2014/main" id="{0F6D463D-1A75-4C62-B63E-9FB1066CCECF}"/>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9" name="Freeform 304">
              <a:extLst>
                <a:ext uri="{FF2B5EF4-FFF2-40B4-BE49-F238E27FC236}">
                  <a16:creationId xmlns:a16="http://schemas.microsoft.com/office/drawing/2014/main" id="{B9F746BE-3594-49B8-B16C-5DB7ACA139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0" name="Freeform 305">
              <a:extLst>
                <a:ext uri="{FF2B5EF4-FFF2-40B4-BE49-F238E27FC236}">
                  <a16:creationId xmlns:a16="http://schemas.microsoft.com/office/drawing/2014/main" id="{14A18B95-759C-4F6F-B495-23FA7237ECA8}"/>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1" name="Group 1910">
            <a:extLst>
              <a:ext uri="{FF2B5EF4-FFF2-40B4-BE49-F238E27FC236}">
                <a16:creationId xmlns:a16="http://schemas.microsoft.com/office/drawing/2014/main" id="{D492CB8B-0523-4584-87F8-89C3CE5996BF}"/>
              </a:ext>
            </a:extLst>
          </p:cNvPr>
          <p:cNvGrpSpPr/>
          <p:nvPr/>
        </p:nvGrpSpPr>
        <p:grpSpPr>
          <a:xfrm>
            <a:off x="518876" y="3990088"/>
            <a:ext cx="404325" cy="339262"/>
            <a:chOff x="6022876" y="745277"/>
            <a:chExt cx="414337" cy="347663"/>
          </a:xfrm>
          <a:solidFill>
            <a:schemeClr val="tx1"/>
          </a:solidFill>
        </p:grpSpPr>
        <p:sp>
          <p:nvSpPr>
            <p:cNvPr id="1912" name="Freeform 74">
              <a:extLst>
                <a:ext uri="{FF2B5EF4-FFF2-40B4-BE49-F238E27FC236}">
                  <a16:creationId xmlns:a16="http://schemas.microsoft.com/office/drawing/2014/main" id="{F46B3A7A-90B4-4FDA-972F-72D76CFA933C}"/>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3" name="Freeform 75">
              <a:extLst>
                <a:ext uri="{FF2B5EF4-FFF2-40B4-BE49-F238E27FC236}">
                  <a16:creationId xmlns:a16="http://schemas.microsoft.com/office/drawing/2014/main" id="{9E863244-A808-4F02-9967-394AE5D69A5E}"/>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4" name="Freeform 76">
              <a:extLst>
                <a:ext uri="{FF2B5EF4-FFF2-40B4-BE49-F238E27FC236}">
                  <a16:creationId xmlns:a16="http://schemas.microsoft.com/office/drawing/2014/main" id="{36F7EBBA-EF58-4A95-8A39-577C28A6A1F9}"/>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5" name="Freeform 77">
              <a:extLst>
                <a:ext uri="{FF2B5EF4-FFF2-40B4-BE49-F238E27FC236}">
                  <a16:creationId xmlns:a16="http://schemas.microsoft.com/office/drawing/2014/main" id="{5F916D8A-395E-4B04-9654-B2910220F3CC}"/>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6" name="Freeform 78">
              <a:extLst>
                <a:ext uri="{FF2B5EF4-FFF2-40B4-BE49-F238E27FC236}">
                  <a16:creationId xmlns:a16="http://schemas.microsoft.com/office/drawing/2014/main" id="{96F3F8C9-2892-4223-A251-04D871DE3984}"/>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7" name="Freeform 79">
              <a:extLst>
                <a:ext uri="{FF2B5EF4-FFF2-40B4-BE49-F238E27FC236}">
                  <a16:creationId xmlns:a16="http://schemas.microsoft.com/office/drawing/2014/main" id="{E992E876-1722-44FD-BED0-7123484E951F}"/>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8" name="Freeform 80">
              <a:extLst>
                <a:ext uri="{FF2B5EF4-FFF2-40B4-BE49-F238E27FC236}">
                  <a16:creationId xmlns:a16="http://schemas.microsoft.com/office/drawing/2014/main" id="{CBF7A357-AE78-4A77-B63C-DB4F1511EC28}"/>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9" name="Freeform 81">
              <a:extLst>
                <a:ext uri="{FF2B5EF4-FFF2-40B4-BE49-F238E27FC236}">
                  <a16:creationId xmlns:a16="http://schemas.microsoft.com/office/drawing/2014/main" id="{61B2CFEC-1FEC-47F6-A26F-87F82C22D242}"/>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0" name="Group 1919">
            <a:extLst>
              <a:ext uri="{FF2B5EF4-FFF2-40B4-BE49-F238E27FC236}">
                <a16:creationId xmlns:a16="http://schemas.microsoft.com/office/drawing/2014/main" id="{82772A70-ECF0-4D38-B9E4-3541FF28DDD4}"/>
              </a:ext>
            </a:extLst>
          </p:cNvPr>
          <p:cNvGrpSpPr/>
          <p:nvPr/>
        </p:nvGrpSpPr>
        <p:grpSpPr>
          <a:xfrm>
            <a:off x="484359" y="4472398"/>
            <a:ext cx="473358" cy="506146"/>
            <a:chOff x="5680076" y="4872038"/>
            <a:chExt cx="366712" cy="392113"/>
          </a:xfrm>
        </p:grpSpPr>
        <p:sp>
          <p:nvSpPr>
            <p:cNvPr id="1921" name="Freeform 57">
              <a:extLst>
                <a:ext uri="{FF2B5EF4-FFF2-40B4-BE49-F238E27FC236}">
                  <a16:creationId xmlns:a16="http://schemas.microsoft.com/office/drawing/2014/main" id="{DCBB3113-415D-4C32-A645-DC0C47DADAF5}"/>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2" name="Freeform 58">
              <a:extLst>
                <a:ext uri="{FF2B5EF4-FFF2-40B4-BE49-F238E27FC236}">
                  <a16:creationId xmlns:a16="http://schemas.microsoft.com/office/drawing/2014/main" id="{3E17903E-D2FD-48AB-AB30-F0A8070D5DA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3" name="Freeform 59">
              <a:extLst>
                <a:ext uri="{FF2B5EF4-FFF2-40B4-BE49-F238E27FC236}">
                  <a16:creationId xmlns:a16="http://schemas.microsoft.com/office/drawing/2014/main" id="{2632837A-95C6-4AD9-BAD1-8EA9E54995CE}"/>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4" name="Freeform 60">
              <a:extLst>
                <a:ext uri="{FF2B5EF4-FFF2-40B4-BE49-F238E27FC236}">
                  <a16:creationId xmlns:a16="http://schemas.microsoft.com/office/drawing/2014/main" id="{08733B80-7254-4AB3-AF83-7F72AE70ECD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5" name="Freeform 61">
              <a:extLst>
                <a:ext uri="{FF2B5EF4-FFF2-40B4-BE49-F238E27FC236}">
                  <a16:creationId xmlns:a16="http://schemas.microsoft.com/office/drawing/2014/main" id="{C23C0C06-07F1-4560-8455-F494CF743909}"/>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6" name="Freeform 62">
              <a:extLst>
                <a:ext uri="{FF2B5EF4-FFF2-40B4-BE49-F238E27FC236}">
                  <a16:creationId xmlns:a16="http://schemas.microsoft.com/office/drawing/2014/main" id="{5FBDBE36-F2AE-4BC3-901F-4DD22D2937E2}"/>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7" name="Freeform 63">
              <a:extLst>
                <a:ext uri="{FF2B5EF4-FFF2-40B4-BE49-F238E27FC236}">
                  <a16:creationId xmlns:a16="http://schemas.microsoft.com/office/drawing/2014/main" id="{668B6C88-67AE-46C2-8EA4-F6FE4C165C10}"/>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8" name="Freeform 64">
              <a:extLst>
                <a:ext uri="{FF2B5EF4-FFF2-40B4-BE49-F238E27FC236}">
                  <a16:creationId xmlns:a16="http://schemas.microsoft.com/office/drawing/2014/main" id="{FD00D2AA-D9B7-4A81-8A1D-8D90DD71B3C4}"/>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9" name="Freeform 65">
              <a:extLst>
                <a:ext uri="{FF2B5EF4-FFF2-40B4-BE49-F238E27FC236}">
                  <a16:creationId xmlns:a16="http://schemas.microsoft.com/office/drawing/2014/main" id="{64D96D7B-895C-41E9-80BF-2D904EF81C1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0" name="Freeform 66">
              <a:extLst>
                <a:ext uri="{FF2B5EF4-FFF2-40B4-BE49-F238E27FC236}">
                  <a16:creationId xmlns:a16="http://schemas.microsoft.com/office/drawing/2014/main" id="{BA853326-E60B-48F7-BEEA-E7F3519BE490}"/>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1" name="Freeform 67">
              <a:extLst>
                <a:ext uri="{FF2B5EF4-FFF2-40B4-BE49-F238E27FC236}">
                  <a16:creationId xmlns:a16="http://schemas.microsoft.com/office/drawing/2014/main" id="{FD271E8E-576A-4A36-A16F-0080B01E1D2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2" name="Freeform 68">
              <a:extLst>
                <a:ext uri="{FF2B5EF4-FFF2-40B4-BE49-F238E27FC236}">
                  <a16:creationId xmlns:a16="http://schemas.microsoft.com/office/drawing/2014/main" id="{B6BE2C23-F812-4DDD-AEAF-002D7CEC22E9}"/>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3" name="Freeform 69">
              <a:extLst>
                <a:ext uri="{FF2B5EF4-FFF2-40B4-BE49-F238E27FC236}">
                  <a16:creationId xmlns:a16="http://schemas.microsoft.com/office/drawing/2014/main" id="{C24C586E-32A2-4ACC-A3D0-191CA6DB5C5C}"/>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4" name="Freeform 70">
              <a:extLst>
                <a:ext uri="{FF2B5EF4-FFF2-40B4-BE49-F238E27FC236}">
                  <a16:creationId xmlns:a16="http://schemas.microsoft.com/office/drawing/2014/main" id="{33DF4EAE-5076-4FF5-A41A-AC21F845AB4E}"/>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5" name="Freeform 71">
              <a:extLst>
                <a:ext uri="{FF2B5EF4-FFF2-40B4-BE49-F238E27FC236}">
                  <a16:creationId xmlns:a16="http://schemas.microsoft.com/office/drawing/2014/main" id="{59BB447D-77EF-4017-999E-9817FB70902C}"/>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6" name="Freeform 72">
              <a:extLst>
                <a:ext uri="{FF2B5EF4-FFF2-40B4-BE49-F238E27FC236}">
                  <a16:creationId xmlns:a16="http://schemas.microsoft.com/office/drawing/2014/main" id="{8C566D15-3B82-4F06-BA87-B3253DCE72B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7" name="Freeform 73">
              <a:extLst>
                <a:ext uri="{FF2B5EF4-FFF2-40B4-BE49-F238E27FC236}">
                  <a16:creationId xmlns:a16="http://schemas.microsoft.com/office/drawing/2014/main" id="{E6CB3A19-5535-426E-A1F3-CEBB5340A4CF}"/>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38" name="Group 1937">
            <a:extLst>
              <a:ext uri="{FF2B5EF4-FFF2-40B4-BE49-F238E27FC236}">
                <a16:creationId xmlns:a16="http://schemas.microsoft.com/office/drawing/2014/main" id="{B11F7229-7816-4D17-8BC5-16E8F7AB9247}"/>
              </a:ext>
            </a:extLst>
          </p:cNvPr>
          <p:cNvGrpSpPr/>
          <p:nvPr/>
        </p:nvGrpSpPr>
        <p:grpSpPr>
          <a:xfrm>
            <a:off x="534822" y="5092398"/>
            <a:ext cx="372433" cy="351659"/>
            <a:chOff x="6481763" y="4632326"/>
            <a:chExt cx="398463" cy="376237"/>
          </a:xfrm>
        </p:grpSpPr>
        <p:sp>
          <p:nvSpPr>
            <p:cNvPr id="1939" name="Freeform 82">
              <a:extLst>
                <a:ext uri="{FF2B5EF4-FFF2-40B4-BE49-F238E27FC236}">
                  <a16:creationId xmlns:a16="http://schemas.microsoft.com/office/drawing/2014/main" id="{45CA0CF1-CAE6-4A18-A7B9-419FCF5FC9A6}"/>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0" name="Freeform 83">
              <a:extLst>
                <a:ext uri="{FF2B5EF4-FFF2-40B4-BE49-F238E27FC236}">
                  <a16:creationId xmlns:a16="http://schemas.microsoft.com/office/drawing/2014/main" id="{D5178F1B-323C-407B-A213-E27737260B1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1" name="Freeform 84">
              <a:extLst>
                <a:ext uri="{FF2B5EF4-FFF2-40B4-BE49-F238E27FC236}">
                  <a16:creationId xmlns:a16="http://schemas.microsoft.com/office/drawing/2014/main" id="{65F40C71-F1B6-4AA2-AB67-591D09C5CDB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2" name="Freeform 85">
              <a:extLst>
                <a:ext uri="{FF2B5EF4-FFF2-40B4-BE49-F238E27FC236}">
                  <a16:creationId xmlns:a16="http://schemas.microsoft.com/office/drawing/2014/main" id="{06DF4BB5-B89A-40E2-9D3B-0175CC0608C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3" name="Freeform 86">
              <a:extLst>
                <a:ext uri="{FF2B5EF4-FFF2-40B4-BE49-F238E27FC236}">
                  <a16:creationId xmlns:a16="http://schemas.microsoft.com/office/drawing/2014/main" id="{ACF3A5A4-EFAB-456B-83C6-B4FE68B0C752}"/>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4" name="Freeform 87">
              <a:extLst>
                <a:ext uri="{FF2B5EF4-FFF2-40B4-BE49-F238E27FC236}">
                  <a16:creationId xmlns:a16="http://schemas.microsoft.com/office/drawing/2014/main" id="{8D573BCA-5E71-4A9B-93AF-5BF8ACB72A15}"/>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45" name="Picture 1944">
            <a:extLst>
              <a:ext uri="{FF2B5EF4-FFF2-40B4-BE49-F238E27FC236}">
                <a16:creationId xmlns:a16="http://schemas.microsoft.com/office/drawing/2014/main" id="{A936DDCD-7994-4358-839F-52FF1D72E813}"/>
              </a:ext>
            </a:extLst>
          </p:cNvPr>
          <p:cNvPicPr>
            <a:picLocks noChangeAspect="1"/>
          </p:cNvPicPr>
          <p:nvPr/>
        </p:nvPicPr>
        <p:blipFill>
          <a:blip r:embed="rId4"/>
          <a:stretch>
            <a:fillRect/>
          </a:stretch>
        </p:blipFill>
        <p:spPr>
          <a:xfrm>
            <a:off x="3892898" y="3129115"/>
            <a:ext cx="548260" cy="770822"/>
          </a:xfrm>
          <a:prstGeom prst="rect">
            <a:avLst/>
          </a:prstGeom>
        </p:spPr>
      </p:pic>
      <p:grpSp>
        <p:nvGrpSpPr>
          <p:cNvPr id="1946" name="Group 1945">
            <a:extLst>
              <a:ext uri="{FF2B5EF4-FFF2-40B4-BE49-F238E27FC236}">
                <a16:creationId xmlns:a16="http://schemas.microsoft.com/office/drawing/2014/main" id="{5397A417-5BA2-4AE9-80BE-9E0A7A0C8770}"/>
              </a:ext>
            </a:extLst>
          </p:cNvPr>
          <p:cNvGrpSpPr/>
          <p:nvPr/>
        </p:nvGrpSpPr>
        <p:grpSpPr>
          <a:xfrm rot="1800000">
            <a:off x="6075671" y="4209217"/>
            <a:ext cx="904867" cy="967544"/>
            <a:chOff x="5680076" y="4872038"/>
            <a:chExt cx="366712" cy="392113"/>
          </a:xfrm>
        </p:grpSpPr>
        <p:sp>
          <p:nvSpPr>
            <p:cNvPr id="1947" name="Freeform 57">
              <a:extLst>
                <a:ext uri="{FF2B5EF4-FFF2-40B4-BE49-F238E27FC236}">
                  <a16:creationId xmlns:a16="http://schemas.microsoft.com/office/drawing/2014/main" id="{AD8EC377-DB78-413D-A848-21146C92B812}"/>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8" name="Freeform 58">
              <a:extLst>
                <a:ext uri="{FF2B5EF4-FFF2-40B4-BE49-F238E27FC236}">
                  <a16:creationId xmlns:a16="http://schemas.microsoft.com/office/drawing/2014/main" id="{15E78F1C-A7E8-4A9C-94F0-2A4A073DB20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9" name="Freeform 59">
              <a:extLst>
                <a:ext uri="{FF2B5EF4-FFF2-40B4-BE49-F238E27FC236}">
                  <a16:creationId xmlns:a16="http://schemas.microsoft.com/office/drawing/2014/main" id="{85D3FD33-4979-45AB-9508-3231E7473D15}"/>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0" name="Freeform 60">
              <a:extLst>
                <a:ext uri="{FF2B5EF4-FFF2-40B4-BE49-F238E27FC236}">
                  <a16:creationId xmlns:a16="http://schemas.microsoft.com/office/drawing/2014/main" id="{DE80A4F8-722B-48CC-B7E3-8D5F2667CB6B}"/>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1" name="Freeform 61">
              <a:extLst>
                <a:ext uri="{FF2B5EF4-FFF2-40B4-BE49-F238E27FC236}">
                  <a16:creationId xmlns:a16="http://schemas.microsoft.com/office/drawing/2014/main" id="{81184CEB-A037-42CB-9A74-6E48A50456B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2" name="Freeform 62">
              <a:extLst>
                <a:ext uri="{FF2B5EF4-FFF2-40B4-BE49-F238E27FC236}">
                  <a16:creationId xmlns:a16="http://schemas.microsoft.com/office/drawing/2014/main" id="{9F661872-C7F7-4E05-8CB4-EDD6E484C4F3}"/>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3" name="Freeform 63">
              <a:extLst>
                <a:ext uri="{FF2B5EF4-FFF2-40B4-BE49-F238E27FC236}">
                  <a16:creationId xmlns:a16="http://schemas.microsoft.com/office/drawing/2014/main" id="{D676B185-7661-4B4A-824E-F30F9B024638}"/>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4" name="Freeform 64">
              <a:extLst>
                <a:ext uri="{FF2B5EF4-FFF2-40B4-BE49-F238E27FC236}">
                  <a16:creationId xmlns:a16="http://schemas.microsoft.com/office/drawing/2014/main" id="{BDD0B4F0-2EF6-472F-AD95-7775E13991BF}"/>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5" name="Freeform 65">
              <a:extLst>
                <a:ext uri="{FF2B5EF4-FFF2-40B4-BE49-F238E27FC236}">
                  <a16:creationId xmlns:a16="http://schemas.microsoft.com/office/drawing/2014/main" id="{74378B44-F8DC-4248-A812-D7666678948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6" name="Freeform 66">
              <a:extLst>
                <a:ext uri="{FF2B5EF4-FFF2-40B4-BE49-F238E27FC236}">
                  <a16:creationId xmlns:a16="http://schemas.microsoft.com/office/drawing/2014/main" id="{D6EC521D-BE1B-4C02-BE1C-33D382FFA237}"/>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7" name="Freeform 67">
              <a:extLst>
                <a:ext uri="{FF2B5EF4-FFF2-40B4-BE49-F238E27FC236}">
                  <a16:creationId xmlns:a16="http://schemas.microsoft.com/office/drawing/2014/main" id="{C08CBF8C-12EF-466C-8D12-B83497DD7445}"/>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8" name="Freeform 68">
              <a:extLst>
                <a:ext uri="{FF2B5EF4-FFF2-40B4-BE49-F238E27FC236}">
                  <a16:creationId xmlns:a16="http://schemas.microsoft.com/office/drawing/2014/main" id="{0A5C8E00-50BB-4E1A-8083-A0B48A90AA5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9" name="Freeform 69">
              <a:extLst>
                <a:ext uri="{FF2B5EF4-FFF2-40B4-BE49-F238E27FC236}">
                  <a16:creationId xmlns:a16="http://schemas.microsoft.com/office/drawing/2014/main" id="{EC3F10A9-1230-4504-9591-AE48C130B07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0" name="Freeform 70">
              <a:extLst>
                <a:ext uri="{FF2B5EF4-FFF2-40B4-BE49-F238E27FC236}">
                  <a16:creationId xmlns:a16="http://schemas.microsoft.com/office/drawing/2014/main" id="{26E840DE-A32B-488D-AC3A-991B81E73D2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1" name="Freeform 71">
              <a:extLst>
                <a:ext uri="{FF2B5EF4-FFF2-40B4-BE49-F238E27FC236}">
                  <a16:creationId xmlns:a16="http://schemas.microsoft.com/office/drawing/2014/main" id="{DD6055EE-862C-42C9-9491-BFF88E67E67F}"/>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2" name="Freeform 72">
              <a:extLst>
                <a:ext uri="{FF2B5EF4-FFF2-40B4-BE49-F238E27FC236}">
                  <a16:creationId xmlns:a16="http://schemas.microsoft.com/office/drawing/2014/main" id="{905C8491-0D4F-4936-A66B-5B2DE94F9EF7}"/>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3" name="Freeform 73">
              <a:extLst>
                <a:ext uri="{FF2B5EF4-FFF2-40B4-BE49-F238E27FC236}">
                  <a16:creationId xmlns:a16="http://schemas.microsoft.com/office/drawing/2014/main" id="{6003A239-278C-4B9C-83D6-9DB3534D410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1964" name="Oval 1963">
            <a:extLst>
              <a:ext uri="{FF2B5EF4-FFF2-40B4-BE49-F238E27FC236}">
                <a16:creationId xmlns:a16="http://schemas.microsoft.com/office/drawing/2014/main" id="{D42023A3-7EA1-40CE-A444-2309213AFE60}"/>
              </a:ext>
            </a:extLst>
          </p:cNvPr>
          <p:cNvSpPr/>
          <p:nvPr/>
        </p:nvSpPr>
        <p:spPr>
          <a:xfrm>
            <a:off x="4802122" y="2076373"/>
            <a:ext cx="2933705" cy="29337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65" name="Group 1964">
            <a:extLst>
              <a:ext uri="{FF2B5EF4-FFF2-40B4-BE49-F238E27FC236}">
                <a16:creationId xmlns:a16="http://schemas.microsoft.com/office/drawing/2014/main" id="{D996D4B4-71F0-404B-80B5-BE3B979B958B}"/>
              </a:ext>
            </a:extLst>
          </p:cNvPr>
          <p:cNvGrpSpPr>
            <a:grpSpLocks noChangeAspect="1"/>
          </p:cNvGrpSpPr>
          <p:nvPr/>
        </p:nvGrpSpPr>
        <p:grpSpPr>
          <a:xfrm>
            <a:off x="4895648" y="2533339"/>
            <a:ext cx="2754620" cy="1999927"/>
            <a:chOff x="3315246" y="5385272"/>
            <a:chExt cx="463550" cy="336550"/>
          </a:xfrm>
        </p:grpSpPr>
        <p:sp>
          <p:nvSpPr>
            <p:cNvPr id="1966" name="Freeform 296">
              <a:extLst>
                <a:ext uri="{FF2B5EF4-FFF2-40B4-BE49-F238E27FC236}">
                  <a16:creationId xmlns:a16="http://schemas.microsoft.com/office/drawing/2014/main" id="{077B23F7-8A84-4973-9003-BA310FCD235A}"/>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7" name="Freeform 297">
              <a:extLst>
                <a:ext uri="{FF2B5EF4-FFF2-40B4-BE49-F238E27FC236}">
                  <a16:creationId xmlns:a16="http://schemas.microsoft.com/office/drawing/2014/main" id="{98A74C09-1053-49DC-B605-F5C5CAB2CADB}"/>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8" name="Freeform 298">
              <a:extLst>
                <a:ext uri="{FF2B5EF4-FFF2-40B4-BE49-F238E27FC236}">
                  <a16:creationId xmlns:a16="http://schemas.microsoft.com/office/drawing/2014/main" id="{824CC8CD-89DD-4889-84D1-0BD087D3AE04}"/>
                </a:ext>
              </a:extLst>
            </p:cNvPr>
            <p:cNvSpPr>
              <a:spLocks/>
            </p:cNvSpPr>
            <p:nvPr/>
          </p:nvSpPr>
          <p:spPr bwMode="auto">
            <a:xfrm>
              <a:off x="3650209" y="5488100"/>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9" name="Freeform 299">
              <a:extLst>
                <a:ext uri="{FF2B5EF4-FFF2-40B4-BE49-F238E27FC236}">
                  <a16:creationId xmlns:a16="http://schemas.microsoft.com/office/drawing/2014/main" id="{2C4796A9-8DF2-4AC1-B846-3F16CE5B9EDB}"/>
                </a:ext>
              </a:extLst>
            </p:cNvPr>
            <p:cNvSpPr>
              <a:spLocks/>
            </p:cNvSpPr>
            <p:nvPr/>
          </p:nvSpPr>
          <p:spPr bwMode="auto">
            <a:xfrm>
              <a:off x="3401979" y="5594478"/>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0" name="Freeform 301">
              <a:extLst>
                <a:ext uri="{FF2B5EF4-FFF2-40B4-BE49-F238E27FC236}">
                  <a16:creationId xmlns:a16="http://schemas.microsoft.com/office/drawing/2014/main" id="{D110C693-86F9-4D1C-9EEE-8F325067DE17}"/>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1" name="Freeform 302">
              <a:extLst>
                <a:ext uri="{FF2B5EF4-FFF2-40B4-BE49-F238E27FC236}">
                  <a16:creationId xmlns:a16="http://schemas.microsoft.com/office/drawing/2014/main" id="{36C0F39E-0967-4A19-A895-7EC682A8777E}"/>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2" name="Freeform 303">
              <a:extLst>
                <a:ext uri="{FF2B5EF4-FFF2-40B4-BE49-F238E27FC236}">
                  <a16:creationId xmlns:a16="http://schemas.microsoft.com/office/drawing/2014/main" id="{36D41A6B-3685-4D2C-AE61-F0BF2B76DE6E}"/>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3" name="Freeform 304">
              <a:extLst>
                <a:ext uri="{FF2B5EF4-FFF2-40B4-BE49-F238E27FC236}">
                  <a16:creationId xmlns:a16="http://schemas.microsoft.com/office/drawing/2014/main" id="{B2D6FE8B-4BE0-4701-B7FE-545212A4912A}"/>
                </a:ext>
              </a:extLst>
            </p:cNvPr>
            <p:cNvSpPr>
              <a:spLocks/>
            </p:cNvSpPr>
            <p:nvPr/>
          </p:nvSpPr>
          <p:spPr bwMode="auto">
            <a:xfrm>
              <a:off x="3478018" y="5556721"/>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4" name="Freeform 305">
              <a:extLst>
                <a:ext uri="{FF2B5EF4-FFF2-40B4-BE49-F238E27FC236}">
                  <a16:creationId xmlns:a16="http://schemas.microsoft.com/office/drawing/2014/main" id="{AD17582E-6CE2-4CB8-9014-9B3943B5A933}"/>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75" name="Picture 1974" descr="A close up of a map&#10;&#10;Description automatically generated">
            <a:extLst>
              <a:ext uri="{FF2B5EF4-FFF2-40B4-BE49-F238E27FC236}">
                <a16:creationId xmlns:a16="http://schemas.microsoft.com/office/drawing/2014/main" id="{822E77E4-8536-43E6-A8D8-2D51FCBBA3E2}"/>
              </a:ext>
            </a:extLst>
          </p:cNvPr>
          <p:cNvPicPr>
            <a:picLocks noChangeAspect="1"/>
          </p:cNvPicPr>
          <p:nvPr/>
        </p:nvPicPr>
        <p:blipFill rotWithShape="1">
          <a:blip r:embed="rId7"/>
          <a:srcRect t="31290" r="88699" b="56910"/>
          <a:stretch/>
        </p:blipFill>
        <p:spPr>
          <a:xfrm>
            <a:off x="5124405" y="2672560"/>
            <a:ext cx="773401" cy="377515"/>
          </a:xfrm>
          <a:prstGeom prst="rect">
            <a:avLst/>
          </a:prstGeom>
        </p:spPr>
      </p:pic>
      <p:pic>
        <p:nvPicPr>
          <p:cNvPr id="1976" name="Picture 1975" descr="A close up of a map&#10;&#10;Description automatically generated">
            <a:extLst>
              <a:ext uri="{FF2B5EF4-FFF2-40B4-BE49-F238E27FC236}">
                <a16:creationId xmlns:a16="http://schemas.microsoft.com/office/drawing/2014/main" id="{0FF1C1F4-FED5-448F-93B7-BF986160779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7100000">
            <a:off x="6577841" y="4201042"/>
            <a:ext cx="773401" cy="377515"/>
          </a:xfrm>
          <a:prstGeom prst="rect">
            <a:avLst/>
          </a:prstGeom>
        </p:spPr>
      </p:pic>
      <p:pic>
        <p:nvPicPr>
          <p:cNvPr id="1977" name="Picture 1976" descr="A close up of a map&#10;&#10;Description automatically generated">
            <a:extLst>
              <a:ext uri="{FF2B5EF4-FFF2-40B4-BE49-F238E27FC236}">
                <a16:creationId xmlns:a16="http://schemas.microsoft.com/office/drawing/2014/main" id="{DDE1406C-4EEA-4794-A85B-1D96669DC47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9800000">
            <a:off x="5150551" y="3473766"/>
            <a:ext cx="584494" cy="285305"/>
          </a:xfrm>
          <a:prstGeom prst="rect">
            <a:avLst/>
          </a:prstGeom>
        </p:spPr>
      </p:pic>
      <p:pic>
        <p:nvPicPr>
          <p:cNvPr id="1978" name="Picture 1977" descr="A close up of a map&#10;&#10;Description automatically generated">
            <a:extLst>
              <a:ext uri="{FF2B5EF4-FFF2-40B4-BE49-F238E27FC236}">
                <a16:creationId xmlns:a16="http://schemas.microsoft.com/office/drawing/2014/main" id="{9E3B46E5-CA48-4C50-AF53-30AE6C55617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5363205" y="4568871"/>
            <a:ext cx="584494" cy="285305"/>
          </a:xfrm>
          <a:prstGeom prst="rect">
            <a:avLst/>
          </a:prstGeom>
        </p:spPr>
      </p:pic>
      <p:grpSp>
        <p:nvGrpSpPr>
          <p:cNvPr id="1979" name="Group 1978">
            <a:extLst>
              <a:ext uri="{FF2B5EF4-FFF2-40B4-BE49-F238E27FC236}">
                <a16:creationId xmlns:a16="http://schemas.microsoft.com/office/drawing/2014/main" id="{5FC077FE-0A5F-4523-A72D-B64E849E16C1}"/>
              </a:ext>
            </a:extLst>
          </p:cNvPr>
          <p:cNvGrpSpPr>
            <a:grpSpLocks noChangeAspect="1"/>
          </p:cNvGrpSpPr>
          <p:nvPr/>
        </p:nvGrpSpPr>
        <p:grpSpPr>
          <a:xfrm rot="3424146">
            <a:off x="6155435" y="2822655"/>
            <a:ext cx="335167" cy="1583852"/>
            <a:chOff x="11495088" y="2260601"/>
            <a:chExt cx="697409" cy="3295650"/>
          </a:xfrm>
          <a:solidFill>
            <a:schemeClr val="bg1"/>
          </a:solidFill>
        </p:grpSpPr>
        <p:sp>
          <p:nvSpPr>
            <p:cNvPr id="1980" name="Freeform 230">
              <a:extLst>
                <a:ext uri="{FF2B5EF4-FFF2-40B4-BE49-F238E27FC236}">
                  <a16:creationId xmlns:a16="http://schemas.microsoft.com/office/drawing/2014/main" id="{31F20F97-04F9-44CE-A3BA-A67430B0EFA8}"/>
                </a:ext>
              </a:extLst>
            </p:cNvPr>
            <p:cNvSpPr>
              <a:spLocks/>
            </p:cNvSpPr>
            <p:nvPr/>
          </p:nvSpPr>
          <p:spPr bwMode="auto">
            <a:xfrm>
              <a:off x="11504613" y="4641851"/>
              <a:ext cx="679450" cy="914400"/>
            </a:xfrm>
            <a:custGeom>
              <a:avLst/>
              <a:gdLst>
                <a:gd name="T0" fmla="*/ 0 w 858"/>
                <a:gd name="T1" fmla="*/ 0 h 1154"/>
                <a:gd name="T2" fmla="*/ 3 w 858"/>
                <a:gd name="T3" fmla="*/ 31 h 1154"/>
                <a:gd name="T4" fmla="*/ 9 w 858"/>
                <a:gd name="T5" fmla="*/ 62 h 1154"/>
                <a:gd name="T6" fmla="*/ 22 w 858"/>
                <a:gd name="T7" fmla="*/ 93 h 1154"/>
                <a:gd name="T8" fmla="*/ 38 w 858"/>
                <a:gd name="T9" fmla="*/ 124 h 1154"/>
                <a:gd name="T10" fmla="*/ 80 w 858"/>
                <a:gd name="T11" fmla="*/ 185 h 1154"/>
                <a:gd name="T12" fmla="*/ 135 w 858"/>
                <a:gd name="T13" fmla="*/ 244 h 1154"/>
                <a:gd name="T14" fmla="*/ 200 w 858"/>
                <a:gd name="T15" fmla="*/ 304 h 1154"/>
                <a:gd name="T16" fmla="*/ 271 w 858"/>
                <a:gd name="T17" fmla="*/ 360 h 1154"/>
                <a:gd name="T18" fmla="*/ 349 w 858"/>
                <a:gd name="T19" fmla="*/ 417 h 1154"/>
                <a:gd name="T20" fmla="*/ 508 w 858"/>
                <a:gd name="T21" fmla="*/ 528 h 1154"/>
                <a:gd name="T22" fmla="*/ 659 w 858"/>
                <a:gd name="T23" fmla="*/ 634 h 1154"/>
                <a:gd name="T24" fmla="*/ 724 w 858"/>
                <a:gd name="T25" fmla="*/ 687 h 1154"/>
                <a:gd name="T26" fmla="*/ 778 w 858"/>
                <a:gd name="T27" fmla="*/ 737 h 1154"/>
                <a:gd name="T28" fmla="*/ 821 w 858"/>
                <a:gd name="T29" fmla="*/ 787 h 1154"/>
                <a:gd name="T30" fmla="*/ 843 w 858"/>
                <a:gd name="T31" fmla="*/ 824 h 1154"/>
                <a:gd name="T32" fmla="*/ 852 w 858"/>
                <a:gd name="T33" fmla="*/ 849 h 1154"/>
                <a:gd name="T34" fmla="*/ 856 w 858"/>
                <a:gd name="T35" fmla="*/ 872 h 1154"/>
                <a:gd name="T36" fmla="*/ 858 w 858"/>
                <a:gd name="T37" fmla="*/ 1154 h 1154"/>
                <a:gd name="T38" fmla="*/ 858 w 858"/>
                <a:gd name="T39" fmla="*/ 1141 h 1154"/>
                <a:gd name="T40" fmla="*/ 852 w 858"/>
                <a:gd name="T41" fmla="*/ 1117 h 1154"/>
                <a:gd name="T42" fmla="*/ 843 w 858"/>
                <a:gd name="T43" fmla="*/ 1093 h 1154"/>
                <a:gd name="T44" fmla="*/ 821 w 858"/>
                <a:gd name="T45" fmla="*/ 1056 h 1154"/>
                <a:gd name="T46" fmla="*/ 778 w 858"/>
                <a:gd name="T47" fmla="*/ 1007 h 1154"/>
                <a:gd name="T48" fmla="*/ 724 w 858"/>
                <a:gd name="T49" fmla="*/ 957 h 1154"/>
                <a:gd name="T50" fmla="*/ 659 w 858"/>
                <a:gd name="T51" fmla="*/ 904 h 1154"/>
                <a:gd name="T52" fmla="*/ 508 w 858"/>
                <a:gd name="T53" fmla="*/ 797 h 1154"/>
                <a:gd name="T54" fmla="*/ 349 w 858"/>
                <a:gd name="T55" fmla="*/ 687 h 1154"/>
                <a:gd name="T56" fmla="*/ 271 w 858"/>
                <a:gd name="T57" fmla="*/ 630 h 1154"/>
                <a:gd name="T58" fmla="*/ 200 w 858"/>
                <a:gd name="T59" fmla="*/ 572 h 1154"/>
                <a:gd name="T60" fmla="*/ 135 w 858"/>
                <a:gd name="T61" fmla="*/ 514 h 1154"/>
                <a:gd name="T62" fmla="*/ 80 w 858"/>
                <a:gd name="T63" fmla="*/ 455 h 1154"/>
                <a:gd name="T64" fmla="*/ 38 w 858"/>
                <a:gd name="T65" fmla="*/ 394 h 1154"/>
                <a:gd name="T66" fmla="*/ 22 w 858"/>
                <a:gd name="T67" fmla="*/ 363 h 1154"/>
                <a:gd name="T68" fmla="*/ 9 w 858"/>
                <a:gd name="T69" fmla="*/ 332 h 1154"/>
                <a:gd name="T70" fmla="*/ 3 w 858"/>
                <a:gd name="T71" fmla="*/ 301 h 1154"/>
                <a:gd name="T72" fmla="*/ 0 w 858"/>
                <a:gd name="T73" fmla="*/ 26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4">
                  <a:moveTo>
                    <a:pt x="0" y="0"/>
                  </a:moveTo>
                  <a:lnTo>
                    <a:pt x="0" y="0"/>
                  </a:lnTo>
                  <a:lnTo>
                    <a:pt x="1" y="15"/>
                  </a:lnTo>
                  <a:lnTo>
                    <a:pt x="3" y="31"/>
                  </a:lnTo>
                  <a:lnTo>
                    <a:pt x="5" y="47"/>
                  </a:lnTo>
                  <a:lnTo>
                    <a:pt x="9" y="62"/>
                  </a:lnTo>
                  <a:lnTo>
                    <a:pt x="15" y="78"/>
                  </a:lnTo>
                  <a:lnTo>
                    <a:pt x="22" y="93"/>
                  </a:lnTo>
                  <a:lnTo>
                    <a:pt x="28" y="108"/>
                  </a:lnTo>
                  <a:lnTo>
                    <a:pt x="38" y="124"/>
                  </a:lnTo>
                  <a:lnTo>
                    <a:pt x="57" y="154"/>
                  </a:lnTo>
                  <a:lnTo>
                    <a:pt x="80" y="185"/>
                  </a:lnTo>
                  <a:lnTo>
                    <a:pt x="105" y="215"/>
                  </a:lnTo>
                  <a:lnTo>
                    <a:pt x="135" y="244"/>
                  </a:lnTo>
                  <a:lnTo>
                    <a:pt x="166" y="274"/>
                  </a:lnTo>
                  <a:lnTo>
                    <a:pt x="200" y="304"/>
                  </a:lnTo>
                  <a:lnTo>
                    <a:pt x="235" y="332"/>
                  </a:lnTo>
                  <a:lnTo>
                    <a:pt x="271" y="360"/>
                  </a:lnTo>
                  <a:lnTo>
                    <a:pt x="310" y="389"/>
                  </a:lnTo>
                  <a:lnTo>
                    <a:pt x="349" y="417"/>
                  </a:lnTo>
                  <a:lnTo>
                    <a:pt x="429" y="474"/>
                  </a:lnTo>
                  <a:lnTo>
                    <a:pt x="508" y="528"/>
                  </a:lnTo>
                  <a:lnTo>
                    <a:pt x="587" y="582"/>
                  </a:lnTo>
                  <a:lnTo>
                    <a:pt x="659" y="634"/>
                  </a:lnTo>
                  <a:lnTo>
                    <a:pt x="692" y="661"/>
                  </a:lnTo>
                  <a:lnTo>
                    <a:pt x="724" y="687"/>
                  </a:lnTo>
                  <a:lnTo>
                    <a:pt x="752" y="712"/>
                  </a:lnTo>
                  <a:lnTo>
                    <a:pt x="778" y="737"/>
                  </a:lnTo>
                  <a:lnTo>
                    <a:pt x="801" y="762"/>
                  </a:lnTo>
                  <a:lnTo>
                    <a:pt x="821" y="787"/>
                  </a:lnTo>
                  <a:lnTo>
                    <a:pt x="836" y="812"/>
                  </a:lnTo>
                  <a:lnTo>
                    <a:pt x="843" y="824"/>
                  </a:lnTo>
                  <a:lnTo>
                    <a:pt x="848" y="837"/>
                  </a:lnTo>
                  <a:lnTo>
                    <a:pt x="852" y="849"/>
                  </a:lnTo>
                  <a:lnTo>
                    <a:pt x="855" y="860"/>
                  </a:lnTo>
                  <a:lnTo>
                    <a:pt x="856" y="872"/>
                  </a:lnTo>
                  <a:lnTo>
                    <a:pt x="858" y="884"/>
                  </a:lnTo>
                  <a:lnTo>
                    <a:pt x="858" y="1154"/>
                  </a:lnTo>
                  <a:lnTo>
                    <a:pt x="858" y="1154"/>
                  </a:lnTo>
                  <a:lnTo>
                    <a:pt x="858" y="1141"/>
                  </a:lnTo>
                  <a:lnTo>
                    <a:pt x="855" y="1129"/>
                  </a:lnTo>
                  <a:lnTo>
                    <a:pt x="852" y="1117"/>
                  </a:lnTo>
                  <a:lnTo>
                    <a:pt x="848" y="1105"/>
                  </a:lnTo>
                  <a:lnTo>
                    <a:pt x="843" y="1093"/>
                  </a:lnTo>
                  <a:lnTo>
                    <a:pt x="836" y="1081"/>
                  </a:lnTo>
                  <a:lnTo>
                    <a:pt x="821" y="1056"/>
                  </a:lnTo>
                  <a:lnTo>
                    <a:pt x="801" y="1032"/>
                  </a:lnTo>
                  <a:lnTo>
                    <a:pt x="778" y="1007"/>
                  </a:lnTo>
                  <a:lnTo>
                    <a:pt x="752" y="981"/>
                  </a:lnTo>
                  <a:lnTo>
                    <a:pt x="724" y="957"/>
                  </a:lnTo>
                  <a:lnTo>
                    <a:pt x="692" y="930"/>
                  </a:lnTo>
                  <a:lnTo>
                    <a:pt x="659" y="904"/>
                  </a:lnTo>
                  <a:lnTo>
                    <a:pt x="587" y="851"/>
                  </a:lnTo>
                  <a:lnTo>
                    <a:pt x="508" y="797"/>
                  </a:lnTo>
                  <a:lnTo>
                    <a:pt x="429" y="743"/>
                  </a:lnTo>
                  <a:lnTo>
                    <a:pt x="349" y="687"/>
                  </a:lnTo>
                  <a:lnTo>
                    <a:pt x="310" y="658"/>
                  </a:lnTo>
                  <a:lnTo>
                    <a:pt x="271" y="630"/>
                  </a:lnTo>
                  <a:lnTo>
                    <a:pt x="235" y="602"/>
                  </a:lnTo>
                  <a:lnTo>
                    <a:pt x="200" y="572"/>
                  </a:lnTo>
                  <a:lnTo>
                    <a:pt x="166" y="544"/>
                  </a:lnTo>
                  <a:lnTo>
                    <a:pt x="135" y="514"/>
                  </a:lnTo>
                  <a:lnTo>
                    <a:pt x="105" y="484"/>
                  </a:lnTo>
                  <a:lnTo>
                    <a:pt x="80" y="455"/>
                  </a:lnTo>
                  <a:lnTo>
                    <a:pt x="57" y="424"/>
                  </a:lnTo>
                  <a:lnTo>
                    <a:pt x="38" y="394"/>
                  </a:lnTo>
                  <a:lnTo>
                    <a:pt x="28" y="378"/>
                  </a:lnTo>
                  <a:lnTo>
                    <a:pt x="22" y="363"/>
                  </a:lnTo>
                  <a:lnTo>
                    <a:pt x="15" y="347"/>
                  </a:lnTo>
                  <a:lnTo>
                    <a:pt x="9" y="332"/>
                  </a:lnTo>
                  <a:lnTo>
                    <a:pt x="5" y="316"/>
                  </a:lnTo>
                  <a:lnTo>
                    <a:pt x="3" y="301"/>
                  </a:lnTo>
                  <a:lnTo>
                    <a:pt x="1" y="285"/>
                  </a:lnTo>
                  <a:lnTo>
                    <a:pt x="0" y="269"/>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1" name="Freeform 231">
              <a:extLst>
                <a:ext uri="{FF2B5EF4-FFF2-40B4-BE49-F238E27FC236}">
                  <a16:creationId xmlns:a16="http://schemas.microsoft.com/office/drawing/2014/main" id="{134EC523-3A12-4863-B214-6CDE7A561E1B}"/>
                </a:ext>
              </a:extLst>
            </p:cNvPr>
            <p:cNvSpPr>
              <a:spLocks/>
            </p:cNvSpPr>
            <p:nvPr/>
          </p:nvSpPr>
          <p:spPr bwMode="auto">
            <a:xfrm>
              <a:off x="11496675" y="4641851"/>
              <a:ext cx="695325" cy="914400"/>
            </a:xfrm>
            <a:custGeom>
              <a:avLst/>
              <a:gdLst>
                <a:gd name="T0" fmla="*/ 0 w 876"/>
                <a:gd name="T1" fmla="*/ 16 h 1154"/>
                <a:gd name="T2" fmla="*/ 14 w 876"/>
                <a:gd name="T3" fmla="*/ 81 h 1154"/>
                <a:gd name="T4" fmla="*/ 37 w 876"/>
                <a:gd name="T5" fmla="*/ 130 h 1154"/>
                <a:gd name="T6" fmla="*/ 121 w 876"/>
                <a:gd name="T7" fmla="*/ 236 h 1154"/>
                <a:gd name="T8" fmla="*/ 237 w 876"/>
                <a:gd name="T9" fmla="*/ 340 h 1154"/>
                <a:gd name="T10" fmla="*/ 389 w 876"/>
                <a:gd name="T11" fmla="*/ 452 h 1154"/>
                <a:gd name="T12" fmla="*/ 644 w 876"/>
                <a:gd name="T13" fmla="*/ 630 h 1154"/>
                <a:gd name="T14" fmla="*/ 767 w 876"/>
                <a:gd name="T15" fmla="*/ 730 h 1154"/>
                <a:gd name="T16" fmla="*/ 811 w 876"/>
                <a:gd name="T17" fmla="*/ 779 h 1154"/>
                <a:gd name="T18" fmla="*/ 841 w 876"/>
                <a:gd name="T19" fmla="*/ 826 h 1154"/>
                <a:gd name="T20" fmla="*/ 856 w 876"/>
                <a:gd name="T21" fmla="*/ 884 h 1154"/>
                <a:gd name="T22" fmla="*/ 865 w 876"/>
                <a:gd name="T23" fmla="*/ 884 h 1154"/>
                <a:gd name="T24" fmla="*/ 867 w 876"/>
                <a:gd name="T25" fmla="*/ 884 h 1154"/>
                <a:gd name="T26" fmla="*/ 876 w 876"/>
                <a:gd name="T27" fmla="*/ 1154 h 1154"/>
                <a:gd name="T28" fmla="*/ 867 w 876"/>
                <a:gd name="T29" fmla="*/ 1102 h 1154"/>
                <a:gd name="T30" fmla="*/ 840 w 876"/>
                <a:gd name="T31" fmla="*/ 1054 h 1154"/>
                <a:gd name="T32" fmla="*/ 780 w 876"/>
                <a:gd name="T33" fmla="*/ 985 h 1154"/>
                <a:gd name="T34" fmla="*/ 649 w 876"/>
                <a:gd name="T35" fmla="*/ 878 h 1154"/>
                <a:gd name="T36" fmla="*/ 395 w 876"/>
                <a:gd name="T37" fmla="*/ 700 h 1154"/>
                <a:gd name="T38" fmla="*/ 210 w 876"/>
                <a:gd name="T39" fmla="*/ 560 h 1154"/>
                <a:gd name="T40" fmla="*/ 116 w 876"/>
                <a:gd name="T41" fmla="*/ 471 h 1154"/>
                <a:gd name="T42" fmla="*/ 72 w 876"/>
                <a:gd name="T43" fmla="*/ 416 h 1154"/>
                <a:gd name="T44" fmla="*/ 33 w 876"/>
                <a:gd name="T45" fmla="*/ 343 h 1154"/>
                <a:gd name="T46" fmla="*/ 20 w 876"/>
                <a:gd name="T47" fmla="*/ 269 h 1154"/>
                <a:gd name="T48" fmla="*/ 0 w 876"/>
                <a:gd name="T49" fmla="*/ 0 h 1154"/>
                <a:gd name="T50" fmla="*/ 2 w 876"/>
                <a:gd name="T51" fmla="*/ 302 h 1154"/>
                <a:gd name="T52" fmla="*/ 21 w 876"/>
                <a:gd name="T53" fmla="*/ 367 h 1154"/>
                <a:gd name="T54" fmla="*/ 55 w 876"/>
                <a:gd name="T55" fmla="*/ 426 h 1154"/>
                <a:gd name="T56" fmla="*/ 148 w 876"/>
                <a:gd name="T57" fmla="*/ 532 h 1154"/>
                <a:gd name="T58" fmla="*/ 237 w 876"/>
                <a:gd name="T59" fmla="*/ 610 h 1154"/>
                <a:gd name="T60" fmla="*/ 442 w 876"/>
                <a:gd name="T61" fmla="*/ 758 h 1154"/>
                <a:gd name="T62" fmla="*/ 644 w 876"/>
                <a:gd name="T63" fmla="*/ 899 h 1154"/>
                <a:gd name="T64" fmla="*/ 783 w 876"/>
                <a:gd name="T65" fmla="*/ 1016 h 1154"/>
                <a:gd name="T66" fmla="*/ 822 w 876"/>
                <a:gd name="T67" fmla="*/ 1065 h 1154"/>
                <a:gd name="T68" fmla="*/ 848 w 876"/>
                <a:gd name="T69" fmla="*/ 1110 h 1154"/>
                <a:gd name="T70" fmla="*/ 876 w 876"/>
                <a:gd name="T71" fmla="*/ 1154 h 1154"/>
                <a:gd name="T72" fmla="*/ 876 w 876"/>
                <a:gd name="T73" fmla="*/ 884 h 1154"/>
                <a:gd name="T74" fmla="*/ 867 w 876"/>
                <a:gd name="T75" fmla="*/ 884 h 1154"/>
                <a:gd name="T76" fmla="*/ 876 w 876"/>
                <a:gd name="T77" fmla="*/ 884 h 1154"/>
                <a:gd name="T78" fmla="*/ 873 w 876"/>
                <a:gd name="T79" fmla="*/ 858 h 1154"/>
                <a:gd name="T80" fmla="*/ 861 w 876"/>
                <a:gd name="T81" fmla="*/ 820 h 1154"/>
                <a:gd name="T82" fmla="*/ 800 w 876"/>
                <a:gd name="T83" fmla="*/ 737 h 1154"/>
                <a:gd name="T84" fmla="*/ 733 w 876"/>
                <a:gd name="T85" fmla="*/ 673 h 1154"/>
                <a:gd name="T86" fmla="*/ 589 w 876"/>
                <a:gd name="T87" fmla="*/ 565 h 1154"/>
                <a:gd name="T88" fmla="*/ 298 w 876"/>
                <a:gd name="T89" fmla="*/ 362 h 1154"/>
                <a:gd name="T90" fmla="*/ 169 w 876"/>
                <a:gd name="T91" fmla="*/ 255 h 1154"/>
                <a:gd name="T92" fmla="*/ 86 w 876"/>
                <a:gd name="T93" fmla="*/ 165 h 1154"/>
                <a:gd name="T94" fmla="*/ 49 w 876"/>
                <a:gd name="T95" fmla="*/ 109 h 1154"/>
                <a:gd name="T96" fmla="*/ 23 w 876"/>
                <a:gd name="T97" fmla="*/ 37 h 1154"/>
                <a:gd name="T98" fmla="*/ 9 w 876"/>
                <a:gd name="T99"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4">
                  <a:moveTo>
                    <a:pt x="9" y="0"/>
                  </a:moveTo>
                  <a:lnTo>
                    <a:pt x="0" y="0"/>
                  </a:lnTo>
                  <a:lnTo>
                    <a:pt x="0" y="0"/>
                  </a:lnTo>
                  <a:lnTo>
                    <a:pt x="0" y="16"/>
                  </a:lnTo>
                  <a:lnTo>
                    <a:pt x="2" y="33"/>
                  </a:lnTo>
                  <a:lnTo>
                    <a:pt x="5" y="49"/>
                  </a:lnTo>
                  <a:lnTo>
                    <a:pt x="9" y="65"/>
                  </a:lnTo>
                  <a:lnTo>
                    <a:pt x="14" y="81"/>
                  </a:lnTo>
                  <a:lnTo>
                    <a:pt x="21" y="97"/>
                  </a:lnTo>
                  <a:lnTo>
                    <a:pt x="29" y="113"/>
                  </a:lnTo>
                  <a:lnTo>
                    <a:pt x="37" y="130"/>
                  </a:lnTo>
                  <a:lnTo>
                    <a:pt x="37" y="130"/>
                  </a:lnTo>
                  <a:lnTo>
                    <a:pt x="55" y="157"/>
                  </a:lnTo>
                  <a:lnTo>
                    <a:pt x="75" y="184"/>
                  </a:lnTo>
                  <a:lnTo>
                    <a:pt x="97" y="211"/>
                  </a:lnTo>
                  <a:lnTo>
                    <a:pt x="121" y="236"/>
                  </a:lnTo>
                  <a:lnTo>
                    <a:pt x="148" y="263"/>
                  </a:lnTo>
                  <a:lnTo>
                    <a:pt x="176" y="289"/>
                  </a:lnTo>
                  <a:lnTo>
                    <a:pt x="206" y="314"/>
                  </a:lnTo>
                  <a:lnTo>
                    <a:pt x="237" y="340"/>
                  </a:lnTo>
                  <a:lnTo>
                    <a:pt x="237" y="340"/>
                  </a:lnTo>
                  <a:lnTo>
                    <a:pt x="287" y="378"/>
                  </a:lnTo>
                  <a:lnTo>
                    <a:pt x="337" y="416"/>
                  </a:lnTo>
                  <a:lnTo>
                    <a:pt x="389" y="452"/>
                  </a:lnTo>
                  <a:lnTo>
                    <a:pt x="442" y="489"/>
                  </a:lnTo>
                  <a:lnTo>
                    <a:pt x="547" y="560"/>
                  </a:lnTo>
                  <a:lnTo>
                    <a:pt x="597" y="595"/>
                  </a:lnTo>
                  <a:lnTo>
                    <a:pt x="644" y="630"/>
                  </a:lnTo>
                  <a:lnTo>
                    <a:pt x="644" y="630"/>
                  </a:lnTo>
                  <a:lnTo>
                    <a:pt x="689" y="664"/>
                  </a:lnTo>
                  <a:lnTo>
                    <a:pt x="730" y="698"/>
                  </a:lnTo>
                  <a:lnTo>
                    <a:pt x="767" y="730"/>
                  </a:lnTo>
                  <a:lnTo>
                    <a:pt x="783" y="746"/>
                  </a:lnTo>
                  <a:lnTo>
                    <a:pt x="798" y="762"/>
                  </a:lnTo>
                  <a:lnTo>
                    <a:pt x="798" y="762"/>
                  </a:lnTo>
                  <a:lnTo>
                    <a:pt x="811" y="779"/>
                  </a:lnTo>
                  <a:lnTo>
                    <a:pt x="822" y="795"/>
                  </a:lnTo>
                  <a:lnTo>
                    <a:pt x="833" y="810"/>
                  </a:lnTo>
                  <a:lnTo>
                    <a:pt x="841" y="826"/>
                  </a:lnTo>
                  <a:lnTo>
                    <a:pt x="841" y="826"/>
                  </a:lnTo>
                  <a:lnTo>
                    <a:pt x="848" y="841"/>
                  </a:lnTo>
                  <a:lnTo>
                    <a:pt x="853" y="855"/>
                  </a:lnTo>
                  <a:lnTo>
                    <a:pt x="856" y="869"/>
                  </a:lnTo>
                  <a:lnTo>
                    <a:pt x="856" y="884"/>
                  </a:lnTo>
                  <a:lnTo>
                    <a:pt x="865" y="884"/>
                  </a:lnTo>
                  <a:lnTo>
                    <a:pt x="856" y="884"/>
                  </a:lnTo>
                  <a:lnTo>
                    <a:pt x="856" y="884"/>
                  </a:lnTo>
                  <a:lnTo>
                    <a:pt x="865" y="884"/>
                  </a:lnTo>
                  <a:lnTo>
                    <a:pt x="856" y="884"/>
                  </a:lnTo>
                  <a:lnTo>
                    <a:pt x="856" y="884"/>
                  </a:lnTo>
                  <a:lnTo>
                    <a:pt x="856" y="885"/>
                  </a:lnTo>
                  <a:lnTo>
                    <a:pt x="867" y="884"/>
                  </a:lnTo>
                  <a:lnTo>
                    <a:pt x="856" y="884"/>
                  </a:lnTo>
                  <a:lnTo>
                    <a:pt x="857" y="1154"/>
                  </a:lnTo>
                  <a:lnTo>
                    <a:pt x="876" y="1154"/>
                  </a:lnTo>
                  <a:lnTo>
                    <a:pt x="876" y="1154"/>
                  </a:lnTo>
                  <a:lnTo>
                    <a:pt x="876" y="1140"/>
                  </a:lnTo>
                  <a:lnTo>
                    <a:pt x="875" y="1128"/>
                  </a:lnTo>
                  <a:lnTo>
                    <a:pt x="871" y="1114"/>
                  </a:lnTo>
                  <a:lnTo>
                    <a:pt x="867" y="1102"/>
                  </a:lnTo>
                  <a:lnTo>
                    <a:pt x="867" y="1102"/>
                  </a:lnTo>
                  <a:lnTo>
                    <a:pt x="861" y="1090"/>
                  </a:lnTo>
                  <a:lnTo>
                    <a:pt x="854" y="1078"/>
                  </a:lnTo>
                  <a:lnTo>
                    <a:pt x="840" y="1054"/>
                  </a:lnTo>
                  <a:lnTo>
                    <a:pt x="822" y="1029"/>
                  </a:lnTo>
                  <a:lnTo>
                    <a:pt x="800" y="1007"/>
                  </a:lnTo>
                  <a:lnTo>
                    <a:pt x="800" y="1007"/>
                  </a:lnTo>
                  <a:lnTo>
                    <a:pt x="780" y="985"/>
                  </a:lnTo>
                  <a:lnTo>
                    <a:pt x="757" y="963"/>
                  </a:lnTo>
                  <a:lnTo>
                    <a:pt x="733" y="943"/>
                  </a:lnTo>
                  <a:lnTo>
                    <a:pt x="706" y="922"/>
                  </a:lnTo>
                  <a:lnTo>
                    <a:pt x="649" y="878"/>
                  </a:lnTo>
                  <a:lnTo>
                    <a:pt x="589" y="835"/>
                  </a:lnTo>
                  <a:lnTo>
                    <a:pt x="589" y="835"/>
                  </a:lnTo>
                  <a:lnTo>
                    <a:pt x="493" y="768"/>
                  </a:lnTo>
                  <a:lnTo>
                    <a:pt x="395" y="700"/>
                  </a:lnTo>
                  <a:lnTo>
                    <a:pt x="346" y="665"/>
                  </a:lnTo>
                  <a:lnTo>
                    <a:pt x="298" y="632"/>
                  </a:lnTo>
                  <a:lnTo>
                    <a:pt x="253" y="596"/>
                  </a:lnTo>
                  <a:lnTo>
                    <a:pt x="210" y="560"/>
                  </a:lnTo>
                  <a:lnTo>
                    <a:pt x="210" y="560"/>
                  </a:lnTo>
                  <a:lnTo>
                    <a:pt x="169" y="525"/>
                  </a:lnTo>
                  <a:lnTo>
                    <a:pt x="133" y="489"/>
                  </a:lnTo>
                  <a:lnTo>
                    <a:pt x="116" y="471"/>
                  </a:lnTo>
                  <a:lnTo>
                    <a:pt x="99" y="452"/>
                  </a:lnTo>
                  <a:lnTo>
                    <a:pt x="86" y="435"/>
                  </a:lnTo>
                  <a:lnTo>
                    <a:pt x="72" y="416"/>
                  </a:lnTo>
                  <a:lnTo>
                    <a:pt x="72" y="416"/>
                  </a:lnTo>
                  <a:lnTo>
                    <a:pt x="60" y="398"/>
                  </a:lnTo>
                  <a:lnTo>
                    <a:pt x="49" y="379"/>
                  </a:lnTo>
                  <a:lnTo>
                    <a:pt x="41" y="360"/>
                  </a:lnTo>
                  <a:lnTo>
                    <a:pt x="33" y="343"/>
                  </a:lnTo>
                  <a:lnTo>
                    <a:pt x="28" y="324"/>
                  </a:lnTo>
                  <a:lnTo>
                    <a:pt x="23" y="306"/>
                  </a:lnTo>
                  <a:lnTo>
                    <a:pt x="20" y="288"/>
                  </a:lnTo>
                  <a:lnTo>
                    <a:pt x="20" y="269"/>
                  </a:lnTo>
                  <a:lnTo>
                    <a:pt x="20" y="0"/>
                  </a:lnTo>
                  <a:lnTo>
                    <a:pt x="0" y="0"/>
                  </a:lnTo>
                  <a:lnTo>
                    <a:pt x="9" y="0"/>
                  </a:lnTo>
                  <a:lnTo>
                    <a:pt x="0" y="0"/>
                  </a:lnTo>
                  <a:lnTo>
                    <a:pt x="0" y="269"/>
                  </a:lnTo>
                  <a:lnTo>
                    <a:pt x="0" y="269"/>
                  </a:lnTo>
                  <a:lnTo>
                    <a:pt x="0" y="286"/>
                  </a:lnTo>
                  <a:lnTo>
                    <a:pt x="2" y="302"/>
                  </a:lnTo>
                  <a:lnTo>
                    <a:pt x="5" y="319"/>
                  </a:lnTo>
                  <a:lnTo>
                    <a:pt x="9" y="335"/>
                  </a:lnTo>
                  <a:lnTo>
                    <a:pt x="14" y="351"/>
                  </a:lnTo>
                  <a:lnTo>
                    <a:pt x="21" y="367"/>
                  </a:lnTo>
                  <a:lnTo>
                    <a:pt x="29" y="383"/>
                  </a:lnTo>
                  <a:lnTo>
                    <a:pt x="37" y="398"/>
                  </a:lnTo>
                  <a:lnTo>
                    <a:pt x="37" y="398"/>
                  </a:lnTo>
                  <a:lnTo>
                    <a:pt x="55" y="426"/>
                  </a:lnTo>
                  <a:lnTo>
                    <a:pt x="75" y="453"/>
                  </a:lnTo>
                  <a:lnTo>
                    <a:pt x="97" y="479"/>
                  </a:lnTo>
                  <a:lnTo>
                    <a:pt x="121" y="506"/>
                  </a:lnTo>
                  <a:lnTo>
                    <a:pt x="148" y="532"/>
                  </a:lnTo>
                  <a:lnTo>
                    <a:pt x="176" y="559"/>
                  </a:lnTo>
                  <a:lnTo>
                    <a:pt x="206" y="584"/>
                  </a:lnTo>
                  <a:lnTo>
                    <a:pt x="237" y="610"/>
                  </a:lnTo>
                  <a:lnTo>
                    <a:pt x="237" y="610"/>
                  </a:lnTo>
                  <a:lnTo>
                    <a:pt x="287" y="648"/>
                  </a:lnTo>
                  <a:lnTo>
                    <a:pt x="337" y="684"/>
                  </a:lnTo>
                  <a:lnTo>
                    <a:pt x="389" y="722"/>
                  </a:lnTo>
                  <a:lnTo>
                    <a:pt x="442" y="758"/>
                  </a:lnTo>
                  <a:lnTo>
                    <a:pt x="547" y="830"/>
                  </a:lnTo>
                  <a:lnTo>
                    <a:pt x="597" y="865"/>
                  </a:lnTo>
                  <a:lnTo>
                    <a:pt x="644" y="899"/>
                  </a:lnTo>
                  <a:lnTo>
                    <a:pt x="644" y="899"/>
                  </a:lnTo>
                  <a:lnTo>
                    <a:pt x="689" y="934"/>
                  </a:lnTo>
                  <a:lnTo>
                    <a:pt x="730" y="967"/>
                  </a:lnTo>
                  <a:lnTo>
                    <a:pt x="767" y="1000"/>
                  </a:lnTo>
                  <a:lnTo>
                    <a:pt x="783" y="1016"/>
                  </a:lnTo>
                  <a:lnTo>
                    <a:pt x="798" y="1032"/>
                  </a:lnTo>
                  <a:lnTo>
                    <a:pt x="798" y="1032"/>
                  </a:lnTo>
                  <a:lnTo>
                    <a:pt x="811" y="1048"/>
                  </a:lnTo>
                  <a:lnTo>
                    <a:pt x="822" y="1065"/>
                  </a:lnTo>
                  <a:lnTo>
                    <a:pt x="833" y="1079"/>
                  </a:lnTo>
                  <a:lnTo>
                    <a:pt x="841" y="1094"/>
                  </a:lnTo>
                  <a:lnTo>
                    <a:pt x="841" y="1094"/>
                  </a:lnTo>
                  <a:lnTo>
                    <a:pt x="848" y="1110"/>
                  </a:lnTo>
                  <a:lnTo>
                    <a:pt x="853" y="1125"/>
                  </a:lnTo>
                  <a:lnTo>
                    <a:pt x="856" y="1139"/>
                  </a:lnTo>
                  <a:lnTo>
                    <a:pt x="857" y="1154"/>
                  </a:lnTo>
                  <a:lnTo>
                    <a:pt x="876" y="1154"/>
                  </a:lnTo>
                  <a:lnTo>
                    <a:pt x="876" y="884"/>
                  </a:lnTo>
                  <a:lnTo>
                    <a:pt x="876" y="882"/>
                  </a:lnTo>
                  <a:lnTo>
                    <a:pt x="867" y="884"/>
                  </a:lnTo>
                  <a:lnTo>
                    <a:pt x="876" y="884"/>
                  </a:lnTo>
                  <a:lnTo>
                    <a:pt x="876" y="882"/>
                  </a:lnTo>
                  <a:lnTo>
                    <a:pt x="867" y="884"/>
                  </a:lnTo>
                  <a:lnTo>
                    <a:pt x="876" y="884"/>
                  </a:lnTo>
                  <a:lnTo>
                    <a:pt x="867" y="884"/>
                  </a:lnTo>
                  <a:lnTo>
                    <a:pt x="876" y="884"/>
                  </a:lnTo>
                  <a:lnTo>
                    <a:pt x="876" y="884"/>
                  </a:lnTo>
                  <a:lnTo>
                    <a:pt x="867" y="884"/>
                  </a:lnTo>
                  <a:lnTo>
                    <a:pt x="876" y="884"/>
                  </a:lnTo>
                  <a:lnTo>
                    <a:pt x="876" y="884"/>
                  </a:lnTo>
                  <a:lnTo>
                    <a:pt x="876" y="884"/>
                  </a:lnTo>
                  <a:lnTo>
                    <a:pt x="876" y="870"/>
                  </a:lnTo>
                  <a:lnTo>
                    <a:pt x="873" y="858"/>
                  </a:lnTo>
                  <a:lnTo>
                    <a:pt x="871" y="845"/>
                  </a:lnTo>
                  <a:lnTo>
                    <a:pt x="867" y="833"/>
                  </a:lnTo>
                  <a:lnTo>
                    <a:pt x="867" y="833"/>
                  </a:lnTo>
                  <a:lnTo>
                    <a:pt x="861" y="820"/>
                  </a:lnTo>
                  <a:lnTo>
                    <a:pt x="854" y="808"/>
                  </a:lnTo>
                  <a:lnTo>
                    <a:pt x="840" y="784"/>
                  </a:lnTo>
                  <a:lnTo>
                    <a:pt x="822" y="761"/>
                  </a:lnTo>
                  <a:lnTo>
                    <a:pt x="800" y="737"/>
                  </a:lnTo>
                  <a:lnTo>
                    <a:pt x="800" y="737"/>
                  </a:lnTo>
                  <a:lnTo>
                    <a:pt x="780" y="715"/>
                  </a:lnTo>
                  <a:lnTo>
                    <a:pt x="757" y="695"/>
                  </a:lnTo>
                  <a:lnTo>
                    <a:pt x="733" y="673"/>
                  </a:lnTo>
                  <a:lnTo>
                    <a:pt x="706" y="652"/>
                  </a:lnTo>
                  <a:lnTo>
                    <a:pt x="649" y="609"/>
                  </a:lnTo>
                  <a:lnTo>
                    <a:pt x="589" y="565"/>
                  </a:lnTo>
                  <a:lnTo>
                    <a:pt x="589" y="565"/>
                  </a:lnTo>
                  <a:lnTo>
                    <a:pt x="493" y="499"/>
                  </a:lnTo>
                  <a:lnTo>
                    <a:pt x="395" y="431"/>
                  </a:lnTo>
                  <a:lnTo>
                    <a:pt x="346" y="397"/>
                  </a:lnTo>
                  <a:lnTo>
                    <a:pt x="298" y="362"/>
                  </a:lnTo>
                  <a:lnTo>
                    <a:pt x="253" y="327"/>
                  </a:lnTo>
                  <a:lnTo>
                    <a:pt x="210" y="290"/>
                  </a:lnTo>
                  <a:lnTo>
                    <a:pt x="210" y="290"/>
                  </a:lnTo>
                  <a:lnTo>
                    <a:pt x="169" y="255"/>
                  </a:lnTo>
                  <a:lnTo>
                    <a:pt x="133" y="219"/>
                  </a:lnTo>
                  <a:lnTo>
                    <a:pt x="116" y="201"/>
                  </a:lnTo>
                  <a:lnTo>
                    <a:pt x="99" y="182"/>
                  </a:lnTo>
                  <a:lnTo>
                    <a:pt x="86" y="165"/>
                  </a:lnTo>
                  <a:lnTo>
                    <a:pt x="72" y="146"/>
                  </a:lnTo>
                  <a:lnTo>
                    <a:pt x="72" y="146"/>
                  </a:lnTo>
                  <a:lnTo>
                    <a:pt x="60" y="128"/>
                  </a:lnTo>
                  <a:lnTo>
                    <a:pt x="49" y="109"/>
                  </a:lnTo>
                  <a:lnTo>
                    <a:pt x="41" y="92"/>
                  </a:lnTo>
                  <a:lnTo>
                    <a:pt x="33" y="73"/>
                  </a:lnTo>
                  <a:lnTo>
                    <a:pt x="28" y="54"/>
                  </a:lnTo>
                  <a:lnTo>
                    <a:pt x="23" y="37"/>
                  </a:lnTo>
                  <a:lnTo>
                    <a:pt x="20" y="18"/>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2" name="Freeform 233">
              <a:extLst>
                <a:ext uri="{FF2B5EF4-FFF2-40B4-BE49-F238E27FC236}">
                  <a16:creationId xmlns:a16="http://schemas.microsoft.com/office/drawing/2014/main" id="{E2ED483D-059A-4180-9F3D-CDDC7CD8A709}"/>
                </a:ext>
              </a:extLst>
            </p:cNvPr>
            <p:cNvSpPr>
              <a:spLocks/>
            </p:cNvSpPr>
            <p:nvPr/>
          </p:nvSpPr>
          <p:spPr bwMode="auto">
            <a:xfrm>
              <a:off x="11495584" y="2260601"/>
              <a:ext cx="696913" cy="911224"/>
            </a:xfrm>
            <a:custGeom>
              <a:avLst/>
              <a:gdLst>
                <a:gd name="T0" fmla="*/ 0 w 878"/>
                <a:gd name="T1" fmla="*/ 0 h 1148"/>
                <a:gd name="T2" fmla="*/ 3 w 878"/>
                <a:gd name="T3" fmla="*/ 33 h 1148"/>
                <a:gd name="T4" fmla="*/ 16 w 878"/>
                <a:gd name="T5" fmla="*/ 81 h 1148"/>
                <a:gd name="T6" fmla="*/ 39 w 878"/>
                <a:gd name="T7" fmla="*/ 128 h 1148"/>
                <a:gd name="T8" fmla="*/ 76 w 878"/>
                <a:gd name="T9" fmla="*/ 184 h 1148"/>
                <a:gd name="T10" fmla="*/ 150 w 878"/>
                <a:gd name="T11" fmla="*/ 262 h 1148"/>
                <a:gd name="T12" fmla="*/ 239 w 878"/>
                <a:gd name="T13" fmla="*/ 339 h 1148"/>
                <a:gd name="T14" fmla="*/ 339 w 878"/>
                <a:gd name="T15" fmla="*/ 414 h 1148"/>
                <a:gd name="T16" fmla="*/ 548 w 878"/>
                <a:gd name="T17" fmla="*/ 557 h 1148"/>
                <a:gd name="T18" fmla="*/ 646 w 878"/>
                <a:gd name="T19" fmla="*/ 628 h 1148"/>
                <a:gd name="T20" fmla="*/ 767 w 878"/>
                <a:gd name="T21" fmla="*/ 727 h 1148"/>
                <a:gd name="T22" fmla="*/ 798 w 878"/>
                <a:gd name="T23" fmla="*/ 760 h 1148"/>
                <a:gd name="T24" fmla="*/ 835 w 878"/>
                <a:gd name="T25" fmla="*/ 807 h 1148"/>
                <a:gd name="T26" fmla="*/ 850 w 878"/>
                <a:gd name="T27" fmla="*/ 837 h 1148"/>
                <a:gd name="T28" fmla="*/ 858 w 878"/>
                <a:gd name="T29" fmla="*/ 880 h 1148"/>
                <a:gd name="T30" fmla="*/ 878 w 878"/>
                <a:gd name="T31" fmla="*/ 1148 h 1148"/>
                <a:gd name="T32" fmla="*/ 873 w 878"/>
                <a:gd name="T33" fmla="*/ 1111 h 1148"/>
                <a:gd name="T34" fmla="*/ 863 w 878"/>
                <a:gd name="T35" fmla="*/ 1085 h 1148"/>
                <a:gd name="T36" fmla="*/ 824 w 878"/>
                <a:gd name="T37" fmla="*/ 1026 h 1148"/>
                <a:gd name="T38" fmla="*/ 781 w 878"/>
                <a:gd name="T39" fmla="*/ 981 h 1148"/>
                <a:gd name="T40" fmla="*/ 708 w 878"/>
                <a:gd name="T41" fmla="*/ 918 h 1148"/>
                <a:gd name="T42" fmla="*/ 591 w 878"/>
                <a:gd name="T43" fmla="*/ 831 h 1148"/>
                <a:gd name="T44" fmla="*/ 347 w 878"/>
                <a:gd name="T45" fmla="*/ 663 h 1148"/>
                <a:gd name="T46" fmla="*/ 211 w 878"/>
                <a:gd name="T47" fmla="*/ 559 h 1148"/>
                <a:gd name="T48" fmla="*/ 134 w 878"/>
                <a:gd name="T49" fmla="*/ 487 h 1148"/>
                <a:gd name="T50" fmla="*/ 87 w 878"/>
                <a:gd name="T51" fmla="*/ 433 h 1148"/>
                <a:gd name="T52" fmla="*/ 62 w 878"/>
                <a:gd name="T53" fmla="*/ 397 h 1148"/>
                <a:gd name="T54" fmla="*/ 35 w 878"/>
                <a:gd name="T55" fmla="*/ 342 h 1148"/>
                <a:gd name="T56" fmla="*/ 22 w 878"/>
                <a:gd name="T57" fmla="*/ 286 h 1148"/>
                <a:gd name="T58" fmla="*/ 0 w 878"/>
                <a:gd name="T59" fmla="*/ 0 h 1148"/>
                <a:gd name="T60" fmla="*/ 0 w 878"/>
                <a:gd name="T61" fmla="*/ 269 h 1148"/>
                <a:gd name="T62" fmla="*/ 3 w 878"/>
                <a:gd name="T63" fmla="*/ 301 h 1148"/>
                <a:gd name="T64" fmla="*/ 16 w 878"/>
                <a:gd name="T65" fmla="*/ 350 h 1148"/>
                <a:gd name="T66" fmla="*/ 39 w 878"/>
                <a:gd name="T67" fmla="*/ 397 h 1148"/>
                <a:gd name="T68" fmla="*/ 76 w 878"/>
                <a:gd name="T69" fmla="*/ 451 h 1148"/>
                <a:gd name="T70" fmla="*/ 150 w 878"/>
                <a:gd name="T71" fmla="*/ 530 h 1148"/>
                <a:gd name="T72" fmla="*/ 239 w 878"/>
                <a:gd name="T73" fmla="*/ 607 h 1148"/>
                <a:gd name="T74" fmla="*/ 339 w 878"/>
                <a:gd name="T75" fmla="*/ 682 h 1148"/>
                <a:gd name="T76" fmla="*/ 548 w 878"/>
                <a:gd name="T77" fmla="*/ 826 h 1148"/>
                <a:gd name="T78" fmla="*/ 646 w 878"/>
                <a:gd name="T79" fmla="*/ 896 h 1148"/>
                <a:gd name="T80" fmla="*/ 767 w 878"/>
                <a:gd name="T81" fmla="*/ 996 h 1148"/>
                <a:gd name="T82" fmla="*/ 798 w 878"/>
                <a:gd name="T83" fmla="*/ 1028 h 1148"/>
                <a:gd name="T84" fmla="*/ 835 w 878"/>
                <a:gd name="T85" fmla="*/ 1076 h 1148"/>
                <a:gd name="T86" fmla="*/ 850 w 878"/>
                <a:gd name="T87" fmla="*/ 1105 h 1148"/>
                <a:gd name="T88" fmla="*/ 858 w 878"/>
                <a:gd name="T89" fmla="*/ 1148 h 1148"/>
                <a:gd name="T90" fmla="*/ 878 w 878"/>
                <a:gd name="T91" fmla="*/ 880 h 1148"/>
                <a:gd name="T92" fmla="*/ 873 w 878"/>
                <a:gd name="T93" fmla="*/ 842 h 1148"/>
                <a:gd name="T94" fmla="*/ 863 w 878"/>
                <a:gd name="T95" fmla="*/ 818 h 1148"/>
                <a:gd name="T96" fmla="*/ 824 w 878"/>
                <a:gd name="T97" fmla="*/ 757 h 1148"/>
                <a:gd name="T98" fmla="*/ 781 w 878"/>
                <a:gd name="T99" fmla="*/ 713 h 1148"/>
                <a:gd name="T100" fmla="*/ 708 w 878"/>
                <a:gd name="T101" fmla="*/ 649 h 1148"/>
                <a:gd name="T102" fmla="*/ 591 w 878"/>
                <a:gd name="T103" fmla="*/ 563 h 1148"/>
                <a:gd name="T104" fmla="*/ 347 w 878"/>
                <a:gd name="T105" fmla="*/ 396 h 1148"/>
                <a:gd name="T106" fmla="*/ 211 w 878"/>
                <a:gd name="T107" fmla="*/ 290 h 1148"/>
                <a:gd name="T108" fmla="*/ 134 w 878"/>
                <a:gd name="T109" fmla="*/ 219 h 1148"/>
                <a:gd name="T110" fmla="*/ 87 w 878"/>
                <a:gd name="T111" fmla="*/ 165 h 1148"/>
                <a:gd name="T112" fmla="*/ 62 w 878"/>
                <a:gd name="T113" fmla="*/ 128 h 1148"/>
                <a:gd name="T114" fmla="*/ 35 w 878"/>
                <a:gd name="T115" fmla="*/ 73 h 1148"/>
                <a:gd name="T116" fmla="*/ 22 w 878"/>
                <a:gd name="T117" fmla="*/ 18 h 1148"/>
                <a:gd name="T118" fmla="*/ 20 w 878"/>
                <a:gd name="T119" fmla="*/ 0 h 1148"/>
                <a:gd name="T120" fmla="*/ 20 w 878"/>
                <a:gd name="T121" fmla="*/ 0 h 1148"/>
                <a:gd name="T122" fmla="*/ 11 w 878"/>
                <a:gd name="T123"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48">
                  <a:moveTo>
                    <a:pt x="11" y="0"/>
                  </a:moveTo>
                  <a:lnTo>
                    <a:pt x="0" y="0"/>
                  </a:lnTo>
                  <a:lnTo>
                    <a:pt x="0" y="0"/>
                  </a:lnTo>
                  <a:lnTo>
                    <a:pt x="0" y="0"/>
                  </a:lnTo>
                  <a:lnTo>
                    <a:pt x="2" y="16"/>
                  </a:lnTo>
                  <a:lnTo>
                    <a:pt x="3" y="33"/>
                  </a:lnTo>
                  <a:lnTo>
                    <a:pt x="7" y="49"/>
                  </a:lnTo>
                  <a:lnTo>
                    <a:pt x="11" y="65"/>
                  </a:lnTo>
                  <a:lnTo>
                    <a:pt x="16" y="81"/>
                  </a:lnTo>
                  <a:lnTo>
                    <a:pt x="23" y="97"/>
                  </a:lnTo>
                  <a:lnTo>
                    <a:pt x="30" y="114"/>
                  </a:lnTo>
                  <a:lnTo>
                    <a:pt x="39" y="128"/>
                  </a:lnTo>
                  <a:lnTo>
                    <a:pt x="39" y="128"/>
                  </a:lnTo>
                  <a:lnTo>
                    <a:pt x="57" y="157"/>
                  </a:lnTo>
                  <a:lnTo>
                    <a:pt x="76" y="184"/>
                  </a:lnTo>
                  <a:lnTo>
                    <a:pt x="99" y="209"/>
                  </a:lnTo>
                  <a:lnTo>
                    <a:pt x="123" y="236"/>
                  </a:lnTo>
                  <a:lnTo>
                    <a:pt x="150" y="262"/>
                  </a:lnTo>
                  <a:lnTo>
                    <a:pt x="178" y="288"/>
                  </a:lnTo>
                  <a:lnTo>
                    <a:pt x="208" y="313"/>
                  </a:lnTo>
                  <a:lnTo>
                    <a:pt x="239" y="339"/>
                  </a:lnTo>
                  <a:lnTo>
                    <a:pt x="239" y="339"/>
                  </a:lnTo>
                  <a:lnTo>
                    <a:pt x="287" y="377"/>
                  </a:lnTo>
                  <a:lnTo>
                    <a:pt x="339" y="414"/>
                  </a:lnTo>
                  <a:lnTo>
                    <a:pt x="391" y="451"/>
                  </a:lnTo>
                  <a:lnTo>
                    <a:pt x="444" y="487"/>
                  </a:lnTo>
                  <a:lnTo>
                    <a:pt x="548" y="557"/>
                  </a:lnTo>
                  <a:lnTo>
                    <a:pt x="598" y="593"/>
                  </a:lnTo>
                  <a:lnTo>
                    <a:pt x="646" y="628"/>
                  </a:lnTo>
                  <a:lnTo>
                    <a:pt x="646" y="628"/>
                  </a:lnTo>
                  <a:lnTo>
                    <a:pt x="691" y="661"/>
                  </a:lnTo>
                  <a:lnTo>
                    <a:pt x="731" y="695"/>
                  </a:lnTo>
                  <a:lnTo>
                    <a:pt x="767" y="727"/>
                  </a:lnTo>
                  <a:lnTo>
                    <a:pt x="784" y="744"/>
                  </a:lnTo>
                  <a:lnTo>
                    <a:pt x="798" y="760"/>
                  </a:lnTo>
                  <a:lnTo>
                    <a:pt x="798" y="760"/>
                  </a:lnTo>
                  <a:lnTo>
                    <a:pt x="812" y="776"/>
                  </a:lnTo>
                  <a:lnTo>
                    <a:pt x="824" y="792"/>
                  </a:lnTo>
                  <a:lnTo>
                    <a:pt x="835" y="807"/>
                  </a:lnTo>
                  <a:lnTo>
                    <a:pt x="843" y="822"/>
                  </a:lnTo>
                  <a:lnTo>
                    <a:pt x="843" y="822"/>
                  </a:lnTo>
                  <a:lnTo>
                    <a:pt x="850" y="837"/>
                  </a:lnTo>
                  <a:lnTo>
                    <a:pt x="854" y="852"/>
                  </a:lnTo>
                  <a:lnTo>
                    <a:pt x="856" y="866"/>
                  </a:lnTo>
                  <a:lnTo>
                    <a:pt x="858" y="880"/>
                  </a:lnTo>
                  <a:lnTo>
                    <a:pt x="858" y="1148"/>
                  </a:lnTo>
                  <a:lnTo>
                    <a:pt x="878" y="1148"/>
                  </a:lnTo>
                  <a:lnTo>
                    <a:pt x="878" y="1148"/>
                  </a:lnTo>
                  <a:lnTo>
                    <a:pt x="878" y="1136"/>
                  </a:lnTo>
                  <a:lnTo>
                    <a:pt x="875" y="1123"/>
                  </a:lnTo>
                  <a:lnTo>
                    <a:pt x="873" y="1111"/>
                  </a:lnTo>
                  <a:lnTo>
                    <a:pt x="869" y="1097"/>
                  </a:lnTo>
                  <a:lnTo>
                    <a:pt x="869" y="1097"/>
                  </a:lnTo>
                  <a:lnTo>
                    <a:pt x="863" y="1085"/>
                  </a:lnTo>
                  <a:lnTo>
                    <a:pt x="856" y="1073"/>
                  </a:lnTo>
                  <a:lnTo>
                    <a:pt x="842" y="1050"/>
                  </a:lnTo>
                  <a:lnTo>
                    <a:pt x="824" y="1026"/>
                  </a:lnTo>
                  <a:lnTo>
                    <a:pt x="802" y="1003"/>
                  </a:lnTo>
                  <a:lnTo>
                    <a:pt x="802" y="1003"/>
                  </a:lnTo>
                  <a:lnTo>
                    <a:pt x="781" y="981"/>
                  </a:lnTo>
                  <a:lnTo>
                    <a:pt x="759" y="961"/>
                  </a:lnTo>
                  <a:lnTo>
                    <a:pt x="734" y="939"/>
                  </a:lnTo>
                  <a:lnTo>
                    <a:pt x="708" y="918"/>
                  </a:lnTo>
                  <a:lnTo>
                    <a:pt x="651" y="874"/>
                  </a:lnTo>
                  <a:lnTo>
                    <a:pt x="591" y="831"/>
                  </a:lnTo>
                  <a:lnTo>
                    <a:pt x="591" y="831"/>
                  </a:lnTo>
                  <a:lnTo>
                    <a:pt x="495" y="765"/>
                  </a:lnTo>
                  <a:lnTo>
                    <a:pt x="395" y="698"/>
                  </a:lnTo>
                  <a:lnTo>
                    <a:pt x="347" y="663"/>
                  </a:lnTo>
                  <a:lnTo>
                    <a:pt x="300" y="629"/>
                  </a:lnTo>
                  <a:lnTo>
                    <a:pt x="254" y="594"/>
                  </a:lnTo>
                  <a:lnTo>
                    <a:pt x="211" y="559"/>
                  </a:lnTo>
                  <a:lnTo>
                    <a:pt x="211" y="559"/>
                  </a:lnTo>
                  <a:lnTo>
                    <a:pt x="170" y="522"/>
                  </a:lnTo>
                  <a:lnTo>
                    <a:pt x="134" y="487"/>
                  </a:lnTo>
                  <a:lnTo>
                    <a:pt x="118" y="468"/>
                  </a:lnTo>
                  <a:lnTo>
                    <a:pt x="101" y="451"/>
                  </a:lnTo>
                  <a:lnTo>
                    <a:pt x="87" y="433"/>
                  </a:lnTo>
                  <a:lnTo>
                    <a:pt x="74" y="414"/>
                  </a:lnTo>
                  <a:lnTo>
                    <a:pt x="74" y="414"/>
                  </a:lnTo>
                  <a:lnTo>
                    <a:pt x="62" y="397"/>
                  </a:lnTo>
                  <a:lnTo>
                    <a:pt x="51" y="378"/>
                  </a:lnTo>
                  <a:lnTo>
                    <a:pt x="42" y="360"/>
                  </a:lnTo>
                  <a:lnTo>
                    <a:pt x="35" y="342"/>
                  </a:lnTo>
                  <a:lnTo>
                    <a:pt x="29" y="324"/>
                  </a:lnTo>
                  <a:lnTo>
                    <a:pt x="25" y="305"/>
                  </a:lnTo>
                  <a:lnTo>
                    <a:pt x="22" y="286"/>
                  </a:lnTo>
                  <a:lnTo>
                    <a:pt x="20" y="269"/>
                  </a:lnTo>
                  <a:lnTo>
                    <a:pt x="20" y="0"/>
                  </a:lnTo>
                  <a:lnTo>
                    <a:pt x="0" y="0"/>
                  </a:lnTo>
                  <a:lnTo>
                    <a:pt x="11" y="0"/>
                  </a:lnTo>
                  <a:lnTo>
                    <a:pt x="0" y="0"/>
                  </a:lnTo>
                  <a:lnTo>
                    <a:pt x="0" y="269"/>
                  </a:lnTo>
                  <a:lnTo>
                    <a:pt x="0" y="269"/>
                  </a:lnTo>
                  <a:lnTo>
                    <a:pt x="2" y="285"/>
                  </a:lnTo>
                  <a:lnTo>
                    <a:pt x="3" y="301"/>
                  </a:lnTo>
                  <a:lnTo>
                    <a:pt x="7" y="317"/>
                  </a:lnTo>
                  <a:lnTo>
                    <a:pt x="11" y="334"/>
                  </a:lnTo>
                  <a:lnTo>
                    <a:pt x="16" y="350"/>
                  </a:lnTo>
                  <a:lnTo>
                    <a:pt x="23" y="366"/>
                  </a:lnTo>
                  <a:lnTo>
                    <a:pt x="30" y="382"/>
                  </a:lnTo>
                  <a:lnTo>
                    <a:pt x="39" y="397"/>
                  </a:lnTo>
                  <a:lnTo>
                    <a:pt x="39" y="397"/>
                  </a:lnTo>
                  <a:lnTo>
                    <a:pt x="57" y="424"/>
                  </a:lnTo>
                  <a:lnTo>
                    <a:pt x="76" y="451"/>
                  </a:lnTo>
                  <a:lnTo>
                    <a:pt x="99" y="478"/>
                  </a:lnTo>
                  <a:lnTo>
                    <a:pt x="123" y="505"/>
                  </a:lnTo>
                  <a:lnTo>
                    <a:pt x="150" y="530"/>
                  </a:lnTo>
                  <a:lnTo>
                    <a:pt x="178" y="556"/>
                  </a:lnTo>
                  <a:lnTo>
                    <a:pt x="208" y="582"/>
                  </a:lnTo>
                  <a:lnTo>
                    <a:pt x="239" y="607"/>
                  </a:lnTo>
                  <a:lnTo>
                    <a:pt x="239" y="607"/>
                  </a:lnTo>
                  <a:lnTo>
                    <a:pt x="287" y="645"/>
                  </a:lnTo>
                  <a:lnTo>
                    <a:pt x="339" y="682"/>
                  </a:lnTo>
                  <a:lnTo>
                    <a:pt x="391" y="719"/>
                  </a:lnTo>
                  <a:lnTo>
                    <a:pt x="444" y="756"/>
                  </a:lnTo>
                  <a:lnTo>
                    <a:pt x="548" y="826"/>
                  </a:lnTo>
                  <a:lnTo>
                    <a:pt x="598" y="861"/>
                  </a:lnTo>
                  <a:lnTo>
                    <a:pt x="646" y="896"/>
                  </a:lnTo>
                  <a:lnTo>
                    <a:pt x="646" y="896"/>
                  </a:lnTo>
                  <a:lnTo>
                    <a:pt x="691" y="930"/>
                  </a:lnTo>
                  <a:lnTo>
                    <a:pt x="731" y="964"/>
                  </a:lnTo>
                  <a:lnTo>
                    <a:pt x="767" y="996"/>
                  </a:lnTo>
                  <a:lnTo>
                    <a:pt x="784" y="1012"/>
                  </a:lnTo>
                  <a:lnTo>
                    <a:pt x="798" y="1028"/>
                  </a:lnTo>
                  <a:lnTo>
                    <a:pt x="798" y="1028"/>
                  </a:lnTo>
                  <a:lnTo>
                    <a:pt x="812" y="1044"/>
                  </a:lnTo>
                  <a:lnTo>
                    <a:pt x="824" y="1059"/>
                  </a:lnTo>
                  <a:lnTo>
                    <a:pt x="835" y="1076"/>
                  </a:lnTo>
                  <a:lnTo>
                    <a:pt x="843" y="1090"/>
                  </a:lnTo>
                  <a:lnTo>
                    <a:pt x="843" y="1090"/>
                  </a:lnTo>
                  <a:lnTo>
                    <a:pt x="850" y="1105"/>
                  </a:lnTo>
                  <a:lnTo>
                    <a:pt x="854" y="1120"/>
                  </a:lnTo>
                  <a:lnTo>
                    <a:pt x="856" y="1135"/>
                  </a:lnTo>
                  <a:lnTo>
                    <a:pt x="858" y="1148"/>
                  </a:lnTo>
                  <a:lnTo>
                    <a:pt x="878" y="1148"/>
                  </a:lnTo>
                  <a:lnTo>
                    <a:pt x="878" y="880"/>
                  </a:lnTo>
                  <a:lnTo>
                    <a:pt x="878" y="880"/>
                  </a:lnTo>
                  <a:lnTo>
                    <a:pt x="878" y="868"/>
                  </a:lnTo>
                  <a:lnTo>
                    <a:pt x="875" y="854"/>
                  </a:lnTo>
                  <a:lnTo>
                    <a:pt x="873" y="842"/>
                  </a:lnTo>
                  <a:lnTo>
                    <a:pt x="869" y="829"/>
                  </a:lnTo>
                  <a:lnTo>
                    <a:pt x="869" y="829"/>
                  </a:lnTo>
                  <a:lnTo>
                    <a:pt x="863" y="818"/>
                  </a:lnTo>
                  <a:lnTo>
                    <a:pt x="856" y="806"/>
                  </a:lnTo>
                  <a:lnTo>
                    <a:pt x="842" y="781"/>
                  </a:lnTo>
                  <a:lnTo>
                    <a:pt x="824" y="757"/>
                  </a:lnTo>
                  <a:lnTo>
                    <a:pt x="802" y="734"/>
                  </a:lnTo>
                  <a:lnTo>
                    <a:pt x="802" y="734"/>
                  </a:lnTo>
                  <a:lnTo>
                    <a:pt x="781" y="713"/>
                  </a:lnTo>
                  <a:lnTo>
                    <a:pt x="759" y="692"/>
                  </a:lnTo>
                  <a:lnTo>
                    <a:pt x="734" y="671"/>
                  </a:lnTo>
                  <a:lnTo>
                    <a:pt x="708" y="649"/>
                  </a:lnTo>
                  <a:lnTo>
                    <a:pt x="651" y="606"/>
                  </a:lnTo>
                  <a:lnTo>
                    <a:pt x="591" y="563"/>
                  </a:lnTo>
                  <a:lnTo>
                    <a:pt x="591" y="563"/>
                  </a:lnTo>
                  <a:lnTo>
                    <a:pt x="495" y="497"/>
                  </a:lnTo>
                  <a:lnTo>
                    <a:pt x="395" y="429"/>
                  </a:lnTo>
                  <a:lnTo>
                    <a:pt x="347" y="396"/>
                  </a:lnTo>
                  <a:lnTo>
                    <a:pt x="300" y="360"/>
                  </a:lnTo>
                  <a:lnTo>
                    <a:pt x="254" y="325"/>
                  </a:lnTo>
                  <a:lnTo>
                    <a:pt x="211" y="290"/>
                  </a:lnTo>
                  <a:lnTo>
                    <a:pt x="211" y="290"/>
                  </a:lnTo>
                  <a:lnTo>
                    <a:pt x="170" y="254"/>
                  </a:lnTo>
                  <a:lnTo>
                    <a:pt x="134" y="219"/>
                  </a:lnTo>
                  <a:lnTo>
                    <a:pt x="118" y="200"/>
                  </a:lnTo>
                  <a:lnTo>
                    <a:pt x="101" y="182"/>
                  </a:lnTo>
                  <a:lnTo>
                    <a:pt x="87" y="165"/>
                  </a:lnTo>
                  <a:lnTo>
                    <a:pt x="74" y="146"/>
                  </a:lnTo>
                  <a:lnTo>
                    <a:pt x="74" y="146"/>
                  </a:lnTo>
                  <a:lnTo>
                    <a:pt x="62" y="128"/>
                  </a:lnTo>
                  <a:lnTo>
                    <a:pt x="51" y="110"/>
                  </a:lnTo>
                  <a:lnTo>
                    <a:pt x="42" y="92"/>
                  </a:lnTo>
                  <a:lnTo>
                    <a:pt x="35" y="73"/>
                  </a:lnTo>
                  <a:lnTo>
                    <a:pt x="29" y="56"/>
                  </a:lnTo>
                  <a:lnTo>
                    <a:pt x="25" y="37"/>
                  </a:lnTo>
                  <a:lnTo>
                    <a:pt x="22" y="18"/>
                  </a:lnTo>
                  <a:lnTo>
                    <a:pt x="20" y="0"/>
                  </a:lnTo>
                  <a:lnTo>
                    <a:pt x="12" y="0"/>
                  </a:lnTo>
                  <a:lnTo>
                    <a:pt x="20" y="0"/>
                  </a:lnTo>
                  <a:lnTo>
                    <a:pt x="20" y="0"/>
                  </a:lnTo>
                  <a:lnTo>
                    <a:pt x="12" y="0"/>
                  </a:lnTo>
                  <a:lnTo>
                    <a:pt x="20" y="0"/>
                  </a:lnTo>
                  <a:lnTo>
                    <a:pt x="11" y="0"/>
                  </a:lnTo>
                  <a:lnTo>
                    <a:pt x="0" y="0"/>
                  </a:lnTo>
                  <a:lnTo>
                    <a:pt x="1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83" name="Freeform 234">
              <a:extLst>
                <a:ext uri="{FF2B5EF4-FFF2-40B4-BE49-F238E27FC236}">
                  <a16:creationId xmlns:a16="http://schemas.microsoft.com/office/drawing/2014/main" id="{A94987C0-D484-47CD-9F5E-4DFAAA69A53A}"/>
                </a:ext>
              </a:extLst>
            </p:cNvPr>
            <p:cNvSpPr>
              <a:spLocks/>
            </p:cNvSpPr>
            <p:nvPr/>
          </p:nvSpPr>
          <p:spPr bwMode="auto">
            <a:xfrm>
              <a:off x="11504613" y="3243263"/>
              <a:ext cx="679450" cy="915988"/>
            </a:xfrm>
            <a:custGeom>
              <a:avLst/>
              <a:gdLst>
                <a:gd name="T0" fmla="*/ 0 w 858"/>
                <a:gd name="T1" fmla="*/ 0 h 1153"/>
                <a:gd name="T2" fmla="*/ 3 w 858"/>
                <a:gd name="T3" fmla="*/ 31 h 1153"/>
                <a:gd name="T4" fmla="*/ 9 w 858"/>
                <a:gd name="T5" fmla="*/ 62 h 1153"/>
                <a:gd name="T6" fmla="*/ 22 w 858"/>
                <a:gd name="T7" fmla="*/ 93 h 1153"/>
                <a:gd name="T8" fmla="*/ 38 w 858"/>
                <a:gd name="T9" fmla="*/ 124 h 1153"/>
                <a:gd name="T10" fmla="*/ 80 w 858"/>
                <a:gd name="T11" fmla="*/ 184 h 1153"/>
                <a:gd name="T12" fmla="*/ 135 w 858"/>
                <a:gd name="T13" fmla="*/ 244 h 1153"/>
                <a:gd name="T14" fmla="*/ 200 w 858"/>
                <a:gd name="T15" fmla="*/ 303 h 1153"/>
                <a:gd name="T16" fmla="*/ 271 w 858"/>
                <a:gd name="T17" fmla="*/ 361 h 1153"/>
                <a:gd name="T18" fmla="*/ 349 w 858"/>
                <a:gd name="T19" fmla="*/ 418 h 1153"/>
                <a:gd name="T20" fmla="*/ 508 w 858"/>
                <a:gd name="T21" fmla="*/ 528 h 1153"/>
                <a:gd name="T22" fmla="*/ 659 w 858"/>
                <a:gd name="T23" fmla="*/ 635 h 1153"/>
                <a:gd name="T24" fmla="*/ 724 w 858"/>
                <a:gd name="T25" fmla="*/ 686 h 1153"/>
                <a:gd name="T26" fmla="*/ 778 w 858"/>
                <a:gd name="T27" fmla="*/ 738 h 1153"/>
                <a:gd name="T28" fmla="*/ 821 w 858"/>
                <a:gd name="T29" fmla="*/ 787 h 1153"/>
                <a:gd name="T30" fmla="*/ 843 w 858"/>
                <a:gd name="T31" fmla="*/ 824 h 1153"/>
                <a:gd name="T32" fmla="*/ 852 w 858"/>
                <a:gd name="T33" fmla="*/ 848 h 1153"/>
                <a:gd name="T34" fmla="*/ 856 w 858"/>
                <a:gd name="T35" fmla="*/ 871 h 1153"/>
                <a:gd name="T36" fmla="*/ 858 w 858"/>
                <a:gd name="T37" fmla="*/ 1153 h 1153"/>
                <a:gd name="T38" fmla="*/ 858 w 858"/>
                <a:gd name="T39" fmla="*/ 1141 h 1153"/>
                <a:gd name="T40" fmla="*/ 852 w 858"/>
                <a:gd name="T41" fmla="*/ 1117 h 1153"/>
                <a:gd name="T42" fmla="*/ 843 w 858"/>
                <a:gd name="T43" fmla="*/ 1094 h 1153"/>
                <a:gd name="T44" fmla="*/ 821 w 858"/>
                <a:gd name="T45" fmla="*/ 1056 h 1153"/>
                <a:gd name="T46" fmla="*/ 778 w 858"/>
                <a:gd name="T47" fmla="*/ 1006 h 1153"/>
                <a:gd name="T48" fmla="*/ 724 w 858"/>
                <a:gd name="T49" fmla="*/ 956 h 1153"/>
                <a:gd name="T50" fmla="*/ 659 w 858"/>
                <a:gd name="T51" fmla="*/ 903 h 1153"/>
                <a:gd name="T52" fmla="*/ 508 w 858"/>
                <a:gd name="T53" fmla="*/ 797 h 1153"/>
                <a:gd name="T54" fmla="*/ 349 w 858"/>
                <a:gd name="T55" fmla="*/ 686 h 1153"/>
                <a:gd name="T56" fmla="*/ 271 w 858"/>
                <a:gd name="T57" fmla="*/ 630 h 1153"/>
                <a:gd name="T58" fmla="*/ 200 w 858"/>
                <a:gd name="T59" fmla="*/ 572 h 1153"/>
                <a:gd name="T60" fmla="*/ 135 w 858"/>
                <a:gd name="T61" fmla="*/ 514 h 1153"/>
                <a:gd name="T62" fmla="*/ 80 w 858"/>
                <a:gd name="T63" fmla="*/ 454 h 1153"/>
                <a:gd name="T64" fmla="*/ 38 w 858"/>
                <a:gd name="T65" fmla="*/ 394 h 1153"/>
                <a:gd name="T66" fmla="*/ 22 w 858"/>
                <a:gd name="T67" fmla="*/ 363 h 1153"/>
                <a:gd name="T68" fmla="*/ 9 w 858"/>
                <a:gd name="T69" fmla="*/ 331 h 1153"/>
                <a:gd name="T70" fmla="*/ 3 w 858"/>
                <a:gd name="T71" fmla="*/ 300 h 1153"/>
                <a:gd name="T72" fmla="*/ 0 w 858"/>
                <a:gd name="T73" fmla="*/ 268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3">
                  <a:moveTo>
                    <a:pt x="0" y="0"/>
                  </a:moveTo>
                  <a:lnTo>
                    <a:pt x="0" y="0"/>
                  </a:lnTo>
                  <a:lnTo>
                    <a:pt x="1" y="14"/>
                  </a:lnTo>
                  <a:lnTo>
                    <a:pt x="3" y="31"/>
                  </a:lnTo>
                  <a:lnTo>
                    <a:pt x="5" y="47"/>
                  </a:lnTo>
                  <a:lnTo>
                    <a:pt x="9" y="62"/>
                  </a:lnTo>
                  <a:lnTo>
                    <a:pt x="15" y="78"/>
                  </a:lnTo>
                  <a:lnTo>
                    <a:pt x="22" y="93"/>
                  </a:lnTo>
                  <a:lnTo>
                    <a:pt x="28" y="109"/>
                  </a:lnTo>
                  <a:lnTo>
                    <a:pt x="38" y="124"/>
                  </a:lnTo>
                  <a:lnTo>
                    <a:pt x="57" y="155"/>
                  </a:lnTo>
                  <a:lnTo>
                    <a:pt x="80" y="184"/>
                  </a:lnTo>
                  <a:lnTo>
                    <a:pt x="105" y="214"/>
                  </a:lnTo>
                  <a:lnTo>
                    <a:pt x="135" y="244"/>
                  </a:lnTo>
                  <a:lnTo>
                    <a:pt x="166" y="273"/>
                  </a:lnTo>
                  <a:lnTo>
                    <a:pt x="200" y="303"/>
                  </a:lnTo>
                  <a:lnTo>
                    <a:pt x="235" y="331"/>
                  </a:lnTo>
                  <a:lnTo>
                    <a:pt x="271" y="361"/>
                  </a:lnTo>
                  <a:lnTo>
                    <a:pt x="310" y="389"/>
                  </a:lnTo>
                  <a:lnTo>
                    <a:pt x="349" y="418"/>
                  </a:lnTo>
                  <a:lnTo>
                    <a:pt x="429" y="473"/>
                  </a:lnTo>
                  <a:lnTo>
                    <a:pt x="508" y="528"/>
                  </a:lnTo>
                  <a:lnTo>
                    <a:pt x="587" y="581"/>
                  </a:lnTo>
                  <a:lnTo>
                    <a:pt x="659" y="635"/>
                  </a:lnTo>
                  <a:lnTo>
                    <a:pt x="692" y="661"/>
                  </a:lnTo>
                  <a:lnTo>
                    <a:pt x="724" y="686"/>
                  </a:lnTo>
                  <a:lnTo>
                    <a:pt x="752" y="712"/>
                  </a:lnTo>
                  <a:lnTo>
                    <a:pt x="778" y="738"/>
                  </a:lnTo>
                  <a:lnTo>
                    <a:pt x="801" y="762"/>
                  </a:lnTo>
                  <a:lnTo>
                    <a:pt x="821" y="787"/>
                  </a:lnTo>
                  <a:lnTo>
                    <a:pt x="836" y="812"/>
                  </a:lnTo>
                  <a:lnTo>
                    <a:pt x="843" y="824"/>
                  </a:lnTo>
                  <a:lnTo>
                    <a:pt x="848" y="836"/>
                  </a:lnTo>
                  <a:lnTo>
                    <a:pt x="852" y="848"/>
                  </a:lnTo>
                  <a:lnTo>
                    <a:pt x="855" y="860"/>
                  </a:lnTo>
                  <a:lnTo>
                    <a:pt x="856" y="871"/>
                  </a:lnTo>
                  <a:lnTo>
                    <a:pt x="858" y="883"/>
                  </a:lnTo>
                  <a:lnTo>
                    <a:pt x="858" y="1153"/>
                  </a:lnTo>
                  <a:lnTo>
                    <a:pt x="858" y="1153"/>
                  </a:lnTo>
                  <a:lnTo>
                    <a:pt x="858" y="1141"/>
                  </a:lnTo>
                  <a:lnTo>
                    <a:pt x="855" y="1129"/>
                  </a:lnTo>
                  <a:lnTo>
                    <a:pt x="852" y="1117"/>
                  </a:lnTo>
                  <a:lnTo>
                    <a:pt x="848" y="1106"/>
                  </a:lnTo>
                  <a:lnTo>
                    <a:pt x="843" y="1094"/>
                  </a:lnTo>
                  <a:lnTo>
                    <a:pt x="836" y="1082"/>
                  </a:lnTo>
                  <a:lnTo>
                    <a:pt x="821" y="1056"/>
                  </a:lnTo>
                  <a:lnTo>
                    <a:pt x="801" y="1032"/>
                  </a:lnTo>
                  <a:lnTo>
                    <a:pt x="778" y="1006"/>
                  </a:lnTo>
                  <a:lnTo>
                    <a:pt x="752" y="982"/>
                  </a:lnTo>
                  <a:lnTo>
                    <a:pt x="724" y="956"/>
                  </a:lnTo>
                  <a:lnTo>
                    <a:pt x="692" y="930"/>
                  </a:lnTo>
                  <a:lnTo>
                    <a:pt x="659" y="903"/>
                  </a:lnTo>
                  <a:lnTo>
                    <a:pt x="587" y="851"/>
                  </a:lnTo>
                  <a:lnTo>
                    <a:pt x="508" y="797"/>
                  </a:lnTo>
                  <a:lnTo>
                    <a:pt x="429" y="743"/>
                  </a:lnTo>
                  <a:lnTo>
                    <a:pt x="349" y="686"/>
                  </a:lnTo>
                  <a:lnTo>
                    <a:pt x="310" y="658"/>
                  </a:lnTo>
                  <a:lnTo>
                    <a:pt x="271" y="630"/>
                  </a:lnTo>
                  <a:lnTo>
                    <a:pt x="235" y="601"/>
                  </a:lnTo>
                  <a:lnTo>
                    <a:pt x="200" y="572"/>
                  </a:lnTo>
                  <a:lnTo>
                    <a:pt x="166" y="543"/>
                  </a:lnTo>
                  <a:lnTo>
                    <a:pt x="135" y="514"/>
                  </a:lnTo>
                  <a:lnTo>
                    <a:pt x="105" y="484"/>
                  </a:lnTo>
                  <a:lnTo>
                    <a:pt x="80" y="454"/>
                  </a:lnTo>
                  <a:lnTo>
                    <a:pt x="57" y="423"/>
                  </a:lnTo>
                  <a:lnTo>
                    <a:pt x="38" y="394"/>
                  </a:lnTo>
                  <a:lnTo>
                    <a:pt x="28" y="377"/>
                  </a:lnTo>
                  <a:lnTo>
                    <a:pt x="22" y="363"/>
                  </a:lnTo>
                  <a:lnTo>
                    <a:pt x="15" y="346"/>
                  </a:lnTo>
                  <a:lnTo>
                    <a:pt x="9" y="331"/>
                  </a:lnTo>
                  <a:lnTo>
                    <a:pt x="5" y="315"/>
                  </a:lnTo>
                  <a:lnTo>
                    <a:pt x="3" y="300"/>
                  </a:lnTo>
                  <a:lnTo>
                    <a:pt x="1" y="284"/>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4" name="Freeform 235">
              <a:extLst>
                <a:ext uri="{FF2B5EF4-FFF2-40B4-BE49-F238E27FC236}">
                  <a16:creationId xmlns:a16="http://schemas.microsoft.com/office/drawing/2014/main" id="{74469F7E-D5D3-44F1-81C1-F2844059BEC3}"/>
                </a:ext>
              </a:extLst>
            </p:cNvPr>
            <p:cNvSpPr>
              <a:spLocks/>
            </p:cNvSpPr>
            <p:nvPr/>
          </p:nvSpPr>
          <p:spPr bwMode="auto">
            <a:xfrm>
              <a:off x="11496675" y="3243263"/>
              <a:ext cx="695325" cy="915988"/>
            </a:xfrm>
            <a:custGeom>
              <a:avLst/>
              <a:gdLst>
                <a:gd name="T0" fmla="*/ 0 w 876"/>
                <a:gd name="T1" fmla="*/ 16 h 1153"/>
                <a:gd name="T2" fmla="*/ 14 w 876"/>
                <a:gd name="T3" fmla="*/ 81 h 1153"/>
                <a:gd name="T4" fmla="*/ 37 w 876"/>
                <a:gd name="T5" fmla="*/ 129 h 1153"/>
                <a:gd name="T6" fmla="*/ 121 w 876"/>
                <a:gd name="T7" fmla="*/ 236 h 1153"/>
                <a:gd name="T8" fmla="*/ 237 w 876"/>
                <a:gd name="T9" fmla="*/ 340 h 1153"/>
                <a:gd name="T10" fmla="*/ 389 w 876"/>
                <a:gd name="T11" fmla="*/ 452 h 1153"/>
                <a:gd name="T12" fmla="*/ 644 w 876"/>
                <a:gd name="T13" fmla="*/ 630 h 1153"/>
                <a:gd name="T14" fmla="*/ 767 w 876"/>
                <a:gd name="T15" fmla="*/ 729 h 1153"/>
                <a:gd name="T16" fmla="*/ 811 w 876"/>
                <a:gd name="T17" fmla="*/ 778 h 1153"/>
                <a:gd name="T18" fmla="*/ 841 w 876"/>
                <a:gd name="T19" fmla="*/ 825 h 1153"/>
                <a:gd name="T20" fmla="*/ 856 w 876"/>
                <a:gd name="T21" fmla="*/ 883 h 1153"/>
                <a:gd name="T22" fmla="*/ 865 w 876"/>
                <a:gd name="T23" fmla="*/ 883 h 1153"/>
                <a:gd name="T24" fmla="*/ 867 w 876"/>
                <a:gd name="T25" fmla="*/ 883 h 1153"/>
                <a:gd name="T26" fmla="*/ 876 w 876"/>
                <a:gd name="T27" fmla="*/ 1153 h 1153"/>
                <a:gd name="T28" fmla="*/ 867 w 876"/>
                <a:gd name="T29" fmla="*/ 1102 h 1153"/>
                <a:gd name="T30" fmla="*/ 840 w 876"/>
                <a:gd name="T31" fmla="*/ 1053 h 1153"/>
                <a:gd name="T32" fmla="*/ 780 w 876"/>
                <a:gd name="T33" fmla="*/ 984 h 1153"/>
                <a:gd name="T34" fmla="*/ 649 w 876"/>
                <a:gd name="T35" fmla="*/ 878 h 1153"/>
                <a:gd name="T36" fmla="*/ 395 w 876"/>
                <a:gd name="T37" fmla="*/ 700 h 1153"/>
                <a:gd name="T38" fmla="*/ 210 w 876"/>
                <a:gd name="T39" fmla="*/ 559 h 1153"/>
                <a:gd name="T40" fmla="*/ 116 w 876"/>
                <a:gd name="T41" fmla="*/ 470 h 1153"/>
                <a:gd name="T42" fmla="*/ 72 w 876"/>
                <a:gd name="T43" fmla="*/ 415 h 1153"/>
                <a:gd name="T44" fmla="*/ 33 w 876"/>
                <a:gd name="T45" fmla="*/ 342 h 1153"/>
                <a:gd name="T46" fmla="*/ 20 w 876"/>
                <a:gd name="T47" fmla="*/ 268 h 1153"/>
                <a:gd name="T48" fmla="*/ 0 w 876"/>
                <a:gd name="T49" fmla="*/ 0 h 1153"/>
                <a:gd name="T50" fmla="*/ 2 w 876"/>
                <a:gd name="T51" fmla="*/ 302 h 1153"/>
                <a:gd name="T52" fmla="*/ 21 w 876"/>
                <a:gd name="T53" fmla="*/ 367 h 1153"/>
                <a:gd name="T54" fmla="*/ 55 w 876"/>
                <a:gd name="T55" fmla="*/ 426 h 1153"/>
                <a:gd name="T56" fmla="*/ 148 w 876"/>
                <a:gd name="T57" fmla="*/ 532 h 1153"/>
                <a:gd name="T58" fmla="*/ 237 w 876"/>
                <a:gd name="T59" fmla="*/ 609 h 1153"/>
                <a:gd name="T60" fmla="*/ 442 w 876"/>
                <a:gd name="T61" fmla="*/ 758 h 1153"/>
                <a:gd name="T62" fmla="*/ 644 w 876"/>
                <a:gd name="T63" fmla="*/ 899 h 1153"/>
                <a:gd name="T64" fmla="*/ 783 w 876"/>
                <a:gd name="T65" fmla="*/ 1015 h 1153"/>
                <a:gd name="T66" fmla="*/ 822 w 876"/>
                <a:gd name="T67" fmla="*/ 1064 h 1153"/>
                <a:gd name="T68" fmla="*/ 848 w 876"/>
                <a:gd name="T69" fmla="*/ 1110 h 1153"/>
                <a:gd name="T70" fmla="*/ 876 w 876"/>
                <a:gd name="T71" fmla="*/ 1153 h 1153"/>
                <a:gd name="T72" fmla="*/ 876 w 876"/>
                <a:gd name="T73" fmla="*/ 883 h 1153"/>
                <a:gd name="T74" fmla="*/ 867 w 876"/>
                <a:gd name="T75" fmla="*/ 883 h 1153"/>
                <a:gd name="T76" fmla="*/ 876 w 876"/>
                <a:gd name="T77" fmla="*/ 883 h 1153"/>
                <a:gd name="T78" fmla="*/ 873 w 876"/>
                <a:gd name="T79" fmla="*/ 858 h 1153"/>
                <a:gd name="T80" fmla="*/ 861 w 876"/>
                <a:gd name="T81" fmla="*/ 820 h 1153"/>
                <a:gd name="T82" fmla="*/ 800 w 876"/>
                <a:gd name="T83" fmla="*/ 736 h 1153"/>
                <a:gd name="T84" fmla="*/ 733 w 876"/>
                <a:gd name="T85" fmla="*/ 673 h 1153"/>
                <a:gd name="T86" fmla="*/ 589 w 876"/>
                <a:gd name="T87" fmla="*/ 565 h 1153"/>
                <a:gd name="T88" fmla="*/ 298 w 876"/>
                <a:gd name="T89" fmla="*/ 361 h 1153"/>
                <a:gd name="T90" fmla="*/ 169 w 876"/>
                <a:gd name="T91" fmla="*/ 255 h 1153"/>
                <a:gd name="T92" fmla="*/ 86 w 876"/>
                <a:gd name="T93" fmla="*/ 164 h 1153"/>
                <a:gd name="T94" fmla="*/ 49 w 876"/>
                <a:gd name="T95" fmla="*/ 109 h 1153"/>
                <a:gd name="T96" fmla="*/ 23 w 876"/>
                <a:gd name="T97" fmla="*/ 36 h 1153"/>
                <a:gd name="T98" fmla="*/ 9 w 876"/>
                <a:gd name="T99"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3">
                  <a:moveTo>
                    <a:pt x="9" y="0"/>
                  </a:moveTo>
                  <a:lnTo>
                    <a:pt x="0" y="0"/>
                  </a:lnTo>
                  <a:lnTo>
                    <a:pt x="0" y="0"/>
                  </a:lnTo>
                  <a:lnTo>
                    <a:pt x="0" y="16"/>
                  </a:lnTo>
                  <a:lnTo>
                    <a:pt x="2" y="32"/>
                  </a:lnTo>
                  <a:lnTo>
                    <a:pt x="5" y="48"/>
                  </a:lnTo>
                  <a:lnTo>
                    <a:pt x="9" y="64"/>
                  </a:lnTo>
                  <a:lnTo>
                    <a:pt x="14" y="81"/>
                  </a:lnTo>
                  <a:lnTo>
                    <a:pt x="21" y="97"/>
                  </a:lnTo>
                  <a:lnTo>
                    <a:pt x="29" y="113"/>
                  </a:lnTo>
                  <a:lnTo>
                    <a:pt x="37" y="129"/>
                  </a:lnTo>
                  <a:lnTo>
                    <a:pt x="37" y="129"/>
                  </a:lnTo>
                  <a:lnTo>
                    <a:pt x="55" y="156"/>
                  </a:lnTo>
                  <a:lnTo>
                    <a:pt x="75" y="183"/>
                  </a:lnTo>
                  <a:lnTo>
                    <a:pt x="97" y="210"/>
                  </a:lnTo>
                  <a:lnTo>
                    <a:pt x="121" y="236"/>
                  </a:lnTo>
                  <a:lnTo>
                    <a:pt x="148" y="263"/>
                  </a:lnTo>
                  <a:lnTo>
                    <a:pt x="176" y="288"/>
                  </a:lnTo>
                  <a:lnTo>
                    <a:pt x="206" y="314"/>
                  </a:lnTo>
                  <a:lnTo>
                    <a:pt x="237" y="340"/>
                  </a:lnTo>
                  <a:lnTo>
                    <a:pt x="237" y="340"/>
                  </a:lnTo>
                  <a:lnTo>
                    <a:pt x="287" y="377"/>
                  </a:lnTo>
                  <a:lnTo>
                    <a:pt x="337" y="415"/>
                  </a:lnTo>
                  <a:lnTo>
                    <a:pt x="389" y="452"/>
                  </a:lnTo>
                  <a:lnTo>
                    <a:pt x="442" y="488"/>
                  </a:lnTo>
                  <a:lnTo>
                    <a:pt x="547" y="559"/>
                  </a:lnTo>
                  <a:lnTo>
                    <a:pt x="597" y="595"/>
                  </a:lnTo>
                  <a:lnTo>
                    <a:pt x="644" y="630"/>
                  </a:lnTo>
                  <a:lnTo>
                    <a:pt x="644" y="630"/>
                  </a:lnTo>
                  <a:lnTo>
                    <a:pt x="689" y="663"/>
                  </a:lnTo>
                  <a:lnTo>
                    <a:pt x="730" y="697"/>
                  </a:lnTo>
                  <a:lnTo>
                    <a:pt x="767" y="729"/>
                  </a:lnTo>
                  <a:lnTo>
                    <a:pt x="783" y="747"/>
                  </a:lnTo>
                  <a:lnTo>
                    <a:pt x="798" y="762"/>
                  </a:lnTo>
                  <a:lnTo>
                    <a:pt x="798" y="762"/>
                  </a:lnTo>
                  <a:lnTo>
                    <a:pt x="811" y="778"/>
                  </a:lnTo>
                  <a:lnTo>
                    <a:pt x="822" y="794"/>
                  </a:lnTo>
                  <a:lnTo>
                    <a:pt x="833" y="809"/>
                  </a:lnTo>
                  <a:lnTo>
                    <a:pt x="841" y="825"/>
                  </a:lnTo>
                  <a:lnTo>
                    <a:pt x="841" y="825"/>
                  </a:lnTo>
                  <a:lnTo>
                    <a:pt x="848" y="840"/>
                  </a:lnTo>
                  <a:lnTo>
                    <a:pt x="853" y="855"/>
                  </a:lnTo>
                  <a:lnTo>
                    <a:pt x="856" y="870"/>
                  </a:lnTo>
                  <a:lnTo>
                    <a:pt x="856" y="883"/>
                  </a:lnTo>
                  <a:lnTo>
                    <a:pt x="865" y="883"/>
                  </a:lnTo>
                  <a:lnTo>
                    <a:pt x="856" y="883"/>
                  </a:lnTo>
                  <a:lnTo>
                    <a:pt x="856" y="883"/>
                  </a:lnTo>
                  <a:lnTo>
                    <a:pt x="865" y="883"/>
                  </a:lnTo>
                  <a:lnTo>
                    <a:pt x="856" y="883"/>
                  </a:lnTo>
                  <a:lnTo>
                    <a:pt x="856" y="883"/>
                  </a:lnTo>
                  <a:lnTo>
                    <a:pt x="856" y="885"/>
                  </a:lnTo>
                  <a:lnTo>
                    <a:pt x="867" y="883"/>
                  </a:lnTo>
                  <a:lnTo>
                    <a:pt x="856" y="883"/>
                  </a:lnTo>
                  <a:lnTo>
                    <a:pt x="857" y="1153"/>
                  </a:lnTo>
                  <a:lnTo>
                    <a:pt x="876" y="1153"/>
                  </a:lnTo>
                  <a:lnTo>
                    <a:pt x="876" y="1153"/>
                  </a:lnTo>
                  <a:lnTo>
                    <a:pt x="876" y="1140"/>
                  </a:lnTo>
                  <a:lnTo>
                    <a:pt x="875" y="1127"/>
                  </a:lnTo>
                  <a:lnTo>
                    <a:pt x="871" y="1114"/>
                  </a:lnTo>
                  <a:lnTo>
                    <a:pt x="867" y="1102"/>
                  </a:lnTo>
                  <a:lnTo>
                    <a:pt x="867" y="1102"/>
                  </a:lnTo>
                  <a:lnTo>
                    <a:pt x="861" y="1090"/>
                  </a:lnTo>
                  <a:lnTo>
                    <a:pt x="854" y="1078"/>
                  </a:lnTo>
                  <a:lnTo>
                    <a:pt x="840" y="1053"/>
                  </a:lnTo>
                  <a:lnTo>
                    <a:pt x="822" y="1030"/>
                  </a:lnTo>
                  <a:lnTo>
                    <a:pt x="800" y="1006"/>
                  </a:lnTo>
                  <a:lnTo>
                    <a:pt x="800" y="1006"/>
                  </a:lnTo>
                  <a:lnTo>
                    <a:pt x="780" y="984"/>
                  </a:lnTo>
                  <a:lnTo>
                    <a:pt x="757" y="964"/>
                  </a:lnTo>
                  <a:lnTo>
                    <a:pt x="733" y="943"/>
                  </a:lnTo>
                  <a:lnTo>
                    <a:pt x="706" y="921"/>
                  </a:lnTo>
                  <a:lnTo>
                    <a:pt x="649" y="878"/>
                  </a:lnTo>
                  <a:lnTo>
                    <a:pt x="589" y="835"/>
                  </a:lnTo>
                  <a:lnTo>
                    <a:pt x="589" y="835"/>
                  </a:lnTo>
                  <a:lnTo>
                    <a:pt x="493" y="767"/>
                  </a:lnTo>
                  <a:lnTo>
                    <a:pt x="395" y="700"/>
                  </a:lnTo>
                  <a:lnTo>
                    <a:pt x="346" y="666"/>
                  </a:lnTo>
                  <a:lnTo>
                    <a:pt x="298" y="631"/>
                  </a:lnTo>
                  <a:lnTo>
                    <a:pt x="253" y="596"/>
                  </a:lnTo>
                  <a:lnTo>
                    <a:pt x="210" y="559"/>
                  </a:lnTo>
                  <a:lnTo>
                    <a:pt x="210" y="559"/>
                  </a:lnTo>
                  <a:lnTo>
                    <a:pt x="169" y="524"/>
                  </a:lnTo>
                  <a:lnTo>
                    <a:pt x="133" y="488"/>
                  </a:lnTo>
                  <a:lnTo>
                    <a:pt x="116" y="470"/>
                  </a:lnTo>
                  <a:lnTo>
                    <a:pt x="99" y="452"/>
                  </a:lnTo>
                  <a:lnTo>
                    <a:pt x="86" y="434"/>
                  </a:lnTo>
                  <a:lnTo>
                    <a:pt x="72" y="415"/>
                  </a:lnTo>
                  <a:lnTo>
                    <a:pt x="72" y="415"/>
                  </a:lnTo>
                  <a:lnTo>
                    <a:pt x="60" y="398"/>
                  </a:lnTo>
                  <a:lnTo>
                    <a:pt x="49" y="379"/>
                  </a:lnTo>
                  <a:lnTo>
                    <a:pt x="41" y="361"/>
                  </a:lnTo>
                  <a:lnTo>
                    <a:pt x="33" y="342"/>
                  </a:lnTo>
                  <a:lnTo>
                    <a:pt x="28" y="323"/>
                  </a:lnTo>
                  <a:lnTo>
                    <a:pt x="23" y="306"/>
                  </a:lnTo>
                  <a:lnTo>
                    <a:pt x="20" y="287"/>
                  </a:lnTo>
                  <a:lnTo>
                    <a:pt x="20" y="268"/>
                  </a:lnTo>
                  <a:lnTo>
                    <a:pt x="20" y="0"/>
                  </a:lnTo>
                  <a:lnTo>
                    <a:pt x="0" y="0"/>
                  </a:lnTo>
                  <a:lnTo>
                    <a:pt x="9" y="0"/>
                  </a:lnTo>
                  <a:lnTo>
                    <a:pt x="0" y="0"/>
                  </a:lnTo>
                  <a:lnTo>
                    <a:pt x="0" y="268"/>
                  </a:lnTo>
                  <a:lnTo>
                    <a:pt x="0" y="268"/>
                  </a:lnTo>
                  <a:lnTo>
                    <a:pt x="0" y="286"/>
                  </a:lnTo>
                  <a:lnTo>
                    <a:pt x="2" y="302"/>
                  </a:lnTo>
                  <a:lnTo>
                    <a:pt x="5" y="318"/>
                  </a:lnTo>
                  <a:lnTo>
                    <a:pt x="9" y="334"/>
                  </a:lnTo>
                  <a:lnTo>
                    <a:pt x="14" y="350"/>
                  </a:lnTo>
                  <a:lnTo>
                    <a:pt x="21" y="367"/>
                  </a:lnTo>
                  <a:lnTo>
                    <a:pt x="29" y="383"/>
                  </a:lnTo>
                  <a:lnTo>
                    <a:pt x="37" y="398"/>
                  </a:lnTo>
                  <a:lnTo>
                    <a:pt x="37" y="398"/>
                  </a:lnTo>
                  <a:lnTo>
                    <a:pt x="55" y="426"/>
                  </a:lnTo>
                  <a:lnTo>
                    <a:pt x="75" y="453"/>
                  </a:lnTo>
                  <a:lnTo>
                    <a:pt x="97" y="480"/>
                  </a:lnTo>
                  <a:lnTo>
                    <a:pt x="121" y="506"/>
                  </a:lnTo>
                  <a:lnTo>
                    <a:pt x="148" y="532"/>
                  </a:lnTo>
                  <a:lnTo>
                    <a:pt x="176" y="558"/>
                  </a:lnTo>
                  <a:lnTo>
                    <a:pt x="206" y="584"/>
                  </a:lnTo>
                  <a:lnTo>
                    <a:pt x="237" y="609"/>
                  </a:lnTo>
                  <a:lnTo>
                    <a:pt x="237" y="609"/>
                  </a:lnTo>
                  <a:lnTo>
                    <a:pt x="287" y="647"/>
                  </a:lnTo>
                  <a:lnTo>
                    <a:pt x="337" y="685"/>
                  </a:lnTo>
                  <a:lnTo>
                    <a:pt x="389" y="721"/>
                  </a:lnTo>
                  <a:lnTo>
                    <a:pt x="442" y="758"/>
                  </a:lnTo>
                  <a:lnTo>
                    <a:pt x="547" y="829"/>
                  </a:lnTo>
                  <a:lnTo>
                    <a:pt x="597" y="864"/>
                  </a:lnTo>
                  <a:lnTo>
                    <a:pt x="644" y="899"/>
                  </a:lnTo>
                  <a:lnTo>
                    <a:pt x="644" y="899"/>
                  </a:lnTo>
                  <a:lnTo>
                    <a:pt x="689" y="933"/>
                  </a:lnTo>
                  <a:lnTo>
                    <a:pt x="730" y="967"/>
                  </a:lnTo>
                  <a:lnTo>
                    <a:pt x="767" y="999"/>
                  </a:lnTo>
                  <a:lnTo>
                    <a:pt x="783" y="1015"/>
                  </a:lnTo>
                  <a:lnTo>
                    <a:pt x="798" y="1032"/>
                  </a:lnTo>
                  <a:lnTo>
                    <a:pt x="798" y="1032"/>
                  </a:lnTo>
                  <a:lnTo>
                    <a:pt x="811" y="1048"/>
                  </a:lnTo>
                  <a:lnTo>
                    <a:pt x="822" y="1064"/>
                  </a:lnTo>
                  <a:lnTo>
                    <a:pt x="833" y="1079"/>
                  </a:lnTo>
                  <a:lnTo>
                    <a:pt x="841" y="1095"/>
                  </a:lnTo>
                  <a:lnTo>
                    <a:pt x="841" y="1095"/>
                  </a:lnTo>
                  <a:lnTo>
                    <a:pt x="848" y="1110"/>
                  </a:lnTo>
                  <a:lnTo>
                    <a:pt x="853" y="1125"/>
                  </a:lnTo>
                  <a:lnTo>
                    <a:pt x="856" y="1138"/>
                  </a:lnTo>
                  <a:lnTo>
                    <a:pt x="857" y="1153"/>
                  </a:lnTo>
                  <a:lnTo>
                    <a:pt x="876" y="1153"/>
                  </a:lnTo>
                  <a:lnTo>
                    <a:pt x="876" y="883"/>
                  </a:lnTo>
                  <a:lnTo>
                    <a:pt x="876" y="883"/>
                  </a:lnTo>
                  <a:lnTo>
                    <a:pt x="867" y="883"/>
                  </a:lnTo>
                  <a:lnTo>
                    <a:pt x="876" y="883"/>
                  </a:lnTo>
                  <a:lnTo>
                    <a:pt x="876" y="883"/>
                  </a:lnTo>
                  <a:lnTo>
                    <a:pt x="867" y="883"/>
                  </a:lnTo>
                  <a:lnTo>
                    <a:pt x="876" y="883"/>
                  </a:lnTo>
                  <a:lnTo>
                    <a:pt x="867" y="883"/>
                  </a:lnTo>
                  <a:lnTo>
                    <a:pt x="876" y="883"/>
                  </a:lnTo>
                  <a:lnTo>
                    <a:pt x="876" y="883"/>
                  </a:lnTo>
                  <a:lnTo>
                    <a:pt x="867" y="883"/>
                  </a:lnTo>
                  <a:lnTo>
                    <a:pt x="876" y="883"/>
                  </a:lnTo>
                  <a:lnTo>
                    <a:pt x="876" y="883"/>
                  </a:lnTo>
                  <a:lnTo>
                    <a:pt x="876" y="883"/>
                  </a:lnTo>
                  <a:lnTo>
                    <a:pt x="876" y="871"/>
                  </a:lnTo>
                  <a:lnTo>
                    <a:pt x="873" y="858"/>
                  </a:lnTo>
                  <a:lnTo>
                    <a:pt x="871" y="845"/>
                  </a:lnTo>
                  <a:lnTo>
                    <a:pt x="867" y="832"/>
                  </a:lnTo>
                  <a:lnTo>
                    <a:pt x="867" y="832"/>
                  </a:lnTo>
                  <a:lnTo>
                    <a:pt x="861" y="820"/>
                  </a:lnTo>
                  <a:lnTo>
                    <a:pt x="854" y="808"/>
                  </a:lnTo>
                  <a:lnTo>
                    <a:pt x="840" y="785"/>
                  </a:lnTo>
                  <a:lnTo>
                    <a:pt x="822" y="760"/>
                  </a:lnTo>
                  <a:lnTo>
                    <a:pt x="800" y="736"/>
                  </a:lnTo>
                  <a:lnTo>
                    <a:pt x="800" y="736"/>
                  </a:lnTo>
                  <a:lnTo>
                    <a:pt x="780" y="716"/>
                  </a:lnTo>
                  <a:lnTo>
                    <a:pt x="757" y="694"/>
                  </a:lnTo>
                  <a:lnTo>
                    <a:pt x="733" y="673"/>
                  </a:lnTo>
                  <a:lnTo>
                    <a:pt x="706" y="651"/>
                  </a:lnTo>
                  <a:lnTo>
                    <a:pt x="649" y="608"/>
                  </a:lnTo>
                  <a:lnTo>
                    <a:pt x="589" y="565"/>
                  </a:lnTo>
                  <a:lnTo>
                    <a:pt x="589" y="565"/>
                  </a:lnTo>
                  <a:lnTo>
                    <a:pt x="493" y="499"/>
                  </a:lnTo>
                  <a:lnTo>
                    <a:pt x="395" y="430"/>
                  </a:lnTo>
                  <a:lnTo>
                    <a:pt x="346" y="396"/>
                  </a:lnTo>
                  <a:lnTo>
                    <a:pt x="298" y="361"/>
                  </a:lnTo>
                  <a:lnTo>
                    <a:pt x="253" y="326"/>
                  </a:lnTo>
                  <a:lnTo>
                    <a:pt x="210" y="291"/>
                  </a:lnTo>
                  <a:lnTo>
                    <a:pt x="210" y="291"/>
                  </a:lnTo>
                  <a:lnTo>
                    <a:pt x="169" y="255"/>
                  </a:lnTo>
                  <a:lnTo>
                    <a:pt x="133" y="218"/>
                  </a:lnTo>
                  <a:lnTo>
                    <a:pt x="116" y="201"/>
                  </a:lnTo>
                  <a:lnTo>
                    <a:pt x="99" y="183"/>
                  </a:lnTo>
                  <a:lnTo>
                    <a:pt x="86" y="164"/>
                  </a:lnTo>
                  <a:lnTo>
                    <a:pt x="72" y="147"/>
                  </a:lnTo>
                  <a:lnTo>
                    <a:pt x="72" y="147"/>
                  </a:lnTo>
                  <a:lnTo>
                    <a:pt x="60" y="128"/>
                  </a:lnTo>
                  <a:lnTo>
                    <a:pt x="49" y="109"/>
                  </a:lnTo>
                  <a:lnTo>
                    <a:pt x="41" y="91"/>
                  </a:lnTo>
                  <a:lnTo>
                    <a:pt x="33" y="72"/>
                  </a:lnTo>
                  <a:lnTo>
                    <a:pt x="28" y="55"/>
                  </a:lnTo>
                  <a:lnTo>
                    <a:pt x="23" y="36"/>
                  </a:lnTo>
                  <a:lnTo>
                    <a:pt x="20" y="17"/>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5" name="Freeform 236">
              <a:extLst>
                <a:ext uri="{FF2B5EF4-FFF2-40B4-BE49-F238E27FC236}">
                  <a16:creationId xmlns:a16="http://schemas.microsoft.com/office/drawing/2014/main" id="{2CD196D1-2FDA-40FF-B036-B143BEB572C3}"/>
                </a:ext>
              </a:extLst>
            </p:cNvPr>
            <p:cNvSpPr>
              <a:spLocks/>
            </p:cNvSpPr>
            <p:nvPr/>
          </p:nvSpPr>
          <p:spPr bwMode="auto">
            <a:xfrm>
              <a:off x="11760200" y="3700463"/>
              <a:ext cx="125413" cy="58738"/>
            </a:xfrm>
            <a:custGeom>
              <a:avLst/>
              <a:gdLst>
                <a:gd name="T0" fmla="*/ 31 w 157"/>
                <a:gd name="T1" fmla="*/ 0 h 74"/>
                <a:gd name="T2" fmla="*/ 31 w 157"/>
                <a:gd name="T3" fmla="*/ 0 h 74"/>
                <a:gd name="T4" fmla="*/ 25 w 157"/>
                <a:gd name="T5" fmla="*/ 1 h 74"/>
                <a:gd name="T6" fmla="*/ 19 w 157"/>
                <a:gd name="T7" fmla="*/ 2 h 74"/>
                <a:gd name="T8" fmla="*/ 13 w 157"/>
                <a:gd name="T9" fmla="*/ 6 h 74"/>
                <a:gd name="T10" fmla="*/ 9 w 157"/>
                <a:gd name="T11" fmla="*/ 10 h 74"/>
                <a:gd name="T12" fmla="*/ 5 w 157"/>
                <a:gd name="T13" fmla="*/ 16 h 74"/>
                <a:gd name="T14" fmla="*/ 2 w 157"/>
                <a:gd name="T15" fmla="*/ 23 h 74"/>
                <a:gd name="T16" fmla="*/ 1 w 157"/>
                <a:gd name="T17" fmla="*/ 29 h 74"/>
                <a:gd name="T18" fmla="*/ 0 w 157"/>
                <a:gd name="T19" fmla="*/ 37 h 74"/>
                <a:gd name="T20" fmla="*/ 0 w 157"/>
                <a:gd name="T21" fmla="*/ 37 h 74"/>
                <a:gd name="T22" fmla="*/ 1 w 157"/>
                <a:gd name="T23" fmla="*/ 44 h 74"/>
                <a:gd name="T24" fmla="*/ 2 w 157"/>
                <a:gd name="T25" fmla="*/ 51 h 74"/>
                <a:gd name="T26" fmla="*/ 5 w 157"/>
                <a:gd name="T27" fmla="*/ 58 h 74"/>
                <a:gd name="T28" fmla="*/ 9 w 157"/>
                <a:gd name="T29" fmla="*/ 63 h 74"/>
                <a:gd name="T30" fmla="*/ 13 w 157"/>
                <a:gd name="T31" fmla="*/ 67 h 74"/>
                <a:gd name="T32" fmla="*/ 19 w 157"/>
                <a:gd name="T33" fmla="*/ 71 h 74"/>
                <a:gd name="T34" fmla="*/ 25 w 157"/>
                <a:gd name="T35" fmla="*/ 73 h 74"/>
                <a:gd name="T36" fmla="*/ 31 w 157"/>
                <a:gd name="T37" fmla="*/ 74 h 74"/>
                <a:gd name="T38" fmla="*/ 157 w 157"/>
                <a:gd name="T39" fmla="*/ 74 h 74"/>
                <a:gd name="T40" fmla="*/ 157 w 157"/>
                <a:gd name="T41" fmla="*/ 0 h 74"/>
                <a:gd name="T42" fmla="*/ 31 w 157"/>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74">
                  <a:moveTo>
                    <a:pt x="31" y="0"/>
                  </a:moveTo>
                  <a:lnTo>
                    <a:pt x="31" y="0"/>
                  </a:lnTo>
                  <a:lnTo>
                    <a:pt x="25" y="1"/>
                  </a:lnTo>
                  <a:lnTo>
                    <a:pt x="19" y="2"/>
                  </a:lnTo>
                  <a:lnTo>
                    <a:pt x="13" y="6"/>
                  </a:lnTo>
                  <a:lnTo>
                    <a:pt x="9" y="10"/>
                  </a:lnTo>
                  <a:lnTo>
                    <a:pt x="5" y="16"/>
                  </a:lnTo>
                  <a:lnTo>
                    <a:pt x="2" y="23"/>
                  </a:lnTo>
                  <a:lnTo>
                    <a:pt x="1" y="29"/>
                  </a:lnTo>
                  <a:lnTo>
                    <a:pt x="0" y="37"/>
                  </a:lnTo>
                  <a:lnTo>
                    <a:pt x="0" y="37"/>
                  </a:lnTo>
                  <a:lnTo>
                    <a:pt x="1" y="44"/>
                  </a:lnTo>
                  <a:lnTo>
                    <a:pt x="2" y="51"/>
                  </a:lnTo>
                  <a:lnTo>
                    <a:pt x="5" y="58"/>
                  </a:lnTo>
                  <a:lnTo>
                    <a:pt x="9" y="63"/>
                  </a:lnTo>
                  <a:lnTo>
                    <a:pt x="13" y="67"/>
                  </a:lnTo>
                  <a:lnTo>
                    <a:pt x="19" y="71"/>
                  </a:lnTo>
                  <a:lnTo>
                    <a:pt x="25" y="73"/>
                  </a:lnTo>
                  <a:lnTo>
                    <a:pt x="31" y="74"/>
                  </a:lnTo>
                  <a:lnTo>
                    <a:pt x="157" y="74"/>
                  </a:lnTo>
                  <a:lnTo>
                    <a:pt x="157"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6" name="Freeform 237">
              <a:extLst>
                <a:ext uri="{FF2B5EF4-FFF2-40B4-BE49-F238E27FC236}">
                  <a16:creationId xmlns:a16="http://schemas.microsoft.com/office/drawing/2014/main" id="{0956B1A8-1AD7-4A0B-BF33-B840A2A79356}"/>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7" name="Freeform 238">
              <a:extLst>
                <a:ext uri="{FF2B5EF4-FFF2-40B4-BE49-F238E27FC236}">
                  <a16:creationId xmlns:a16="http://schemas.microsoft.com/office/drawing/2014/main" id="{C2C3E346-DD04-4018-956B-9A03D754E26F}"/>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8" name="Freeform 239">
              <a:extLst>
                <a:ext uri="{FF2B5EF4-FFF2-40B4-BE49-F238E27FC236}">
                  <a16:creationId xmlns:a16="http://schemas.microsoft.com/office/drawing/2014/main" id="{BFE9543C-57B5-430C-85D4-44D796AC4698}"/>
                </a:ext>
              </a:extLst>
            </p:cNvPr>
            <p:cNvSpPr>
              <a:spLocks/>
            </p:cNvSpPr>
            <p:nvPr/>
          </p:nvSpPr>
          <p:spPr bwMode="auto">
            <a:xfrm>
              <a:off x="11504613" y="3735388"/>
              <a:ext cx="679450" cy="911225"/>
            </a:xfrm>
            <a:custGeom>
              <a:avLst/>
              <a:gdLst>
                <a:gd name="T0" fmla="*/ 0 w 858"/>
                <a:gd name="T1" fmla="*/ 0 h 1148"/>
                <a:gd name="T2" fmla="*/ 3 w 858"/>
                <a:gd name="T3" fmla="*/ 31 h 1148"/>
                <a:gd name="T4" fmla="*/ 9 w 858"/>
                <a:gd name="T5" fmla="*/ 62 h 1148"/>
                <a:gd name="T6" fmla="*/ 22 w 858"/>
                <a:gd name="T7" fmla="*/ 93 h 1148"/>
                <a:gd name="T8" fmla="*/ 36 w 858"/>
                <a:gd name="T9" fmla="*/ 123 h 1148"/>
                <a:gd name="T10" fmla="*/ 80 w 858"/>
                <a:gd name="T11" fmla="*/ 183 h 1148"/>
                <a:gd name="T12" fmla="*/ 134 w 858"/>
                <a:gd name="T13" fmla="*/ 243 h 1148"/>
                <a:gd name="T14" fmla="*/ 198 w 858"/>
                <a:gd name="T15" fmla="*/ 302 h 1148"/>
                <a:gd name="T16" fmla="*/ 271 w 858"/>
                <a:gd name="T17" fmla="*/ 359 h 1148"/>
                <a:gd name="T18" fmla="*/ 349 w 858"/>
                <a:gd name="T19" fmla="*/ 415 h 1148"/>
                <a:gd name="T20" fmla="*/ 508 w 858"/>
                <a:gd name="T21" fmla="*/ 526 h 1148"/>
                <a:gd name="T22" fmla="*/ 658 w 858"/>
                <a:gd name="T23" fmla="*/ 631 h 1148"/>
                <a:gd name="T24" fmla="*/ 723 w 858"/>
                <a:gd name="T25" fmla="*/ 684 h 1148"/>
                <a:gd name="T26" fmla="*/ 778 w 858"/>
                <a:gd name="T27" fmla="*/ 734 h 1148"/>
                <a:gd name="T28" fmla="*/ 820 w 858"/>
                <a:gd name="T29" fmla="*/ 784 h 1148"/>
                <a:gd name="T30" fmla="*/ 843 w 858"/>
                <a:gd name="T31" fmla="*/ 820 h 1148"/>
                <a:gd name="T32" fmla="*/ 852 w 858"/>
                <a:gd name="T33" fmla="*/ 844 h 1148"/>
                <a:gd name="T34" fmla="*/ 856 w 858"/>
                <a:gd name="T35" fmla="*/ 869 h 1148"/>
                <a:gd name="T36" fmla="*/ 858 w 858"/>
                <a:gd name="T37" fmla="*/ 1148 h 1148"/>
                <a:gd name="T38" fmla="*/ 856 w 858"/>
                <a:gd name="T39" fmla="*/ 1136 h 1148"/>
                <a:gd name="T40" fmla="*/ 852 w 858"/>
                <a:gd name="T41" fmla="*/ 1113 h 1148"/>
                <a:gd name="T42" fmla="*/ 843 w 858"/>
                <a:gd name="T43" fmla="*/ 1089 h 1148"/>
                <a:gd name="T44" fmla="*/ 820 w 858"/>
                <a:gd name="T45" fmla="*/ 1052 h 1148"/>
                <a:gd name="T46" fmla="*/ 778 w 858"/>
                <a:gd name="T47" fmla="*/ 1002 h 1148"/>
                <a:gd name="T48" fmla="*/ 723 w 858"/>
                <a:gd name="T49" fmla="*/ 951 h 1148"/>
                <a:gd name="T50" fmla="*/ 658 w 858"/>
                <a:gd name="T51" fmla="*/ 900 h 1148"/>
                <a:gd name="T52" fmla="*/ 508 w 858"/>
                <a:gd name="T53" fmla="*/ 794 h 1148"/>
                <a:gd name="T54" fmla="*/ 349 w 858"/>
                <a:gd name="T55" fmla="*/ 684 h 1148"/>
                <a:gd name="T56" fmla="*/ 271 w 858"/>
                <a:gd name="T57" fmla="*/ 627 h 1148"/>
                <a:gd name="T58" fmla="*/ 198 w 858"/>
                <a:gd name="T59" fmla="*/ 570 h 1148"/>
                <a:gd name="T60" fmla="*/ 134 w 858"/>
                <a:gd name="T61" fmla="*/ 511 h 1148"/>
                <a:gd name="T62" fmla="*/ 80 w 858"/>
                <a:gd name="T63" fmla="*/ 452 h 1148"/>
                <a:gd name="T64" fmla="*/ 36 w 858"/>
                <a:gd name="T65" fmla="*/ 391 h 1148"/>
                <a:gd name="T66" fmla="*/ 22 w 858"/>
                <a:gd name="T67" fmla="*/ 361 h 1148"/>
                <a:gd name="T68" fmla="*/ 9 w 858"/>
                <a:gd name="T69" fmla="*/ 330 h 1148"/>
                <a:gd name="T70" fmla="*/ 3 w 858"/>
                <a:gd name="T71" fmla="*/ 299 h 1148"/>
                <a:gd name="T72" fmla="*/ 0 w 858"/>
                <a:gd name="T73" fmla="*/ 26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48">
                  <a:moveTo>
                    <a:pt x="0" y="0"/>
                  </a:moveTo>
                  <a:lnTo>
                    <a:pt x="0" y="0"/>
                  </a:lnTo>
                  <a:lnTo>
                    <a:pt x="0" y="15"/>
                  </a:lnTo>
                  <a:lnTo>
                    <a:pt x="3" y="31"/>
                  </a:lnTo>
                  <a:lnTo>
                    <a:pt x="5" y="46"/>
                  </a:lnTo>
                  <a:lnTo>
                    <a:pt x="9" y="62"/>
                  </a:lnTo>
                  <a:lnTo>
                    <a:pt x="15" y="77"/>
                  </a:lnTo>
                  <a:lnTo>
                    <a:pt x="22" y="93"/>
                  </a:lnTo>
                  <a:lnTo>
                    <a:pt x="28" y="108"/>
                  </a:lnTo>
                  <a:lnTo>
                    <a:pt x="36" y="123"/>
                  </a:lnTo>
                  <a:lnTo>
                    <a:pt x="57" y="154"/>
                  </a:lnTo>
                  <a:lnTo>
                    <a:pt x="80" y="183"/>
                  </a:lnTo>
                  <a:lnTo>
                    <a:pt x="105" y="213"/>
                  </a:lnTo>
                  <a:lnTo>
                    <a:pt x="134" y="243"/>
                  </a:lnTo>
                  <a:lnTo>
                    <a:pt x="166" y="272"/>
                  </a:lnTo>
                  <a:lnTo>
                    <a:pt x="198" y="302"/>
                  </a:lnTo>
                  <a:lnTo>
                    <a:pt x="235" y="330"/>
                  </a:lnTo>
                  <a:lnTo>
                    <a:pt x="271" y="359"/>
                  </a:lnTo>
                  <a:lnTo>
                    <a:pt x="309" y="387"/>
                  </a:lnTo>
                  <a:lnTo>
                    <a:pt x="349" y="415"/>
                  </a:lnTo>
                  <a:lnTo>
                    <a:pt x="429" y="471"/>
                  </a:lnTo>
                  <a:lnTo>
                    <a:pt x="508" y="526"/>
                  </a:lnTo>
                  <a:lnTo>
                    <a:pt x="587" y="579"/>
                  </a:lnTo>
                  <a:lnTo>
                    <a:pt x="658" y="631"/>
                  </a:lnTo>
                  <a:lnTo>
                    <a:pt x="692" y="658"/>
                  </a:lnTo>
                  <a:lnTo>
                    <a:pt x="723" y="684"/>
                  </a:lnTo>
                  <a:lnTo>
                    <a:pt x="752" y="708"/>
                  </a:lnTo>
                  <a:lnTo>
                    <a:pt x="778" y="734"/>
                  </a:lnTo>
                  <a:lnTo>
                    <a:pt x="801" y="759"/>
                  </a:lnTo>
                  <a:lnTo>
                    <a:pt x="820" y="784"/>
                  </a:lnTo>
                  <a:lnTo>
                    <a:pt x="836" y="808"/>
                  </a:lnTo>
                  <a:lnTo>
                    <a:pt x="843" y="820"/>
                  </a:lnTo>
                  <a:lnTo>
                    <a:pt x="848" y="832"/>
                  </a:lnTo>
                  <a:lnTo>
                    <a:pt x="852" y="844"/>
                  </a:lnTo>
                  <a:lnTo>
                    <a:pt x="855" y="856"/>
                  </a:lnTo>
                  <a:lnTo>
                    <a:pt x="856" y="869"/>
                  </a:lnTo>
                  <a:lnTo>
                    <a:pt x="858" y="879"/>
                  </a:lnTo>
                  <a:lnTo>
                    <a:pt x="858" y="1148"/>
                  </a:lnTo>
                  <a:lnTo>
                    <a:pt x="858" y="1148"/>
                  </a:lnTo>
                  <a:lnTo>
                    <a:pt x="856" y="1136"/>
                  </a:lnTo>
                  <a:lnTo>
                    <a:pt x="855" y="1124"/>
                  </a:lnTo>
                  <a:lnTo>
                    <a:pt x="852" y="1113"/>
                  </a:lnTo>
                  <a:lnTo>
                    <a:pt x="848" y="1101"/>
                  </a:lnTo>
                  <a:lnTo>
                    <a:pt x="843" y="1089"/>
                  </a:lnTo>
                  <a:lnTo>
                    <a:pt x="836" y="1076"/>
                  </a:lnTo>
                  <a:lnTo>
                    <a:pt x="820" y="1052"/>
                  </a:lnTo>
                  <a:lnTo>
                    <a:pt x="801" y="1026"/>
                  </a:lnTo>
                  <a:lnTo>
                    <a:pt x="778" y="1002"/>
                  </a:lnTo>
                  <a:lnTo>
                    <a:pt x="752" y="977"/>
                  </a:lnTo>
                  <a:lnTo>
                    <a:pt x="723" y="951"/>
                  </a:lnTo>
                  <a:lnTo>
                    <a:pt x="692" y="925"/>
                  </a:lnTo>
                  <a:lnTo>
                    <a:pt x="658" y="900"/>
                  </a:lnTo>
                  <a:lnTo>
                    <a:pt x="587" y="847"/>
                  </a:lnTo>
                  <a:lnTo>
                    <a:pt x="508" y="794"/>
                  </a:lnTo>
                  <a:lnTo>
                    <a:pt x="429" y="739"/>
                  </a:lnTo>
                  <a:lnTo>
                    <a:pt x="349" y="684"/>
                  </a:lnTo>
                  <a:lnTo>
                    <a:pt x="309" y="655"/>
                  </a:lnTo>
                  <a:lnTo>
                    <a:pt x="271" y="627"/>
                  </a:lnTo>
                  <a:lnTo>
                    <a:pt x="235" y="599"/>
                  </a:lnTo>
                  <a:lnTo>
                    <a:pt x="198" y="570"/>
                  </a:lnTo>
                  <a:lnTo>
                    <a:pt x="166" y="541"/>
                  </a:lnTo>
                  <a:lnTo>
                    <a:pt x="134" y="511"/>
                  </a:lnTo>
                  <a:lnTo>
                    <a:pt x="105" y="481"/>
                  </a:lnTo>
                  <a:lnTo>
                    <a:pt x="80" y="452"/>
                  </a:lnTo>
                  <a:lnTo>
                    <a:pt x="57" y="422"/>
                  </a:lnTo>
                  <a:lnTo>
                    <a:pt x="36" y="391"/>
                  </a:lnTo>
                  <a:lnTo>
                    <a:pt x="28" y="376"/>
                  </a:lnTo>
                  <a:lnTo>
                    <a:pt x="22" y="361"/>
                  </a:lnTo>
                  <a:lnTo>
                    <a:pt x="15" y="345"/>
                  </a:lnTo>
                  <a:lnTo>
                    <a:pt x="9" y="330"/>
                  </a:lnTo>
                  <a:lnTo>
                    <a:pt x="5" y="314"/>
                  </a:lnTo>
                  <a:lnTo>
                    <a:pt x="3" y="299"/>
                  </a:lnTo>
                  <a:lnTo>
                    <a:pt x="0" y="283"/>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9" name="Freeform 240">
              <a:extLst>
                <a:ext uri="{FF2B5EF4-FFF2-40B4-BE49-F238E27FC236}">
                  <a16:creationId xmlns:a16="http://schemas.microsoft.com/office/drawing/2014/main" id="{B7E99C93-0787-490D-8D46-E794191F4DAB}"/>
                </a:ext>
              </a:extLst>
            </p:cNvPr>
            <p:cNvSpPr>
              <a:spLocks/>
            </p:cNvSpPr>
            <p:nvPr/>
          </p:nvSpPr>
          <p:spPr bwMode="auto">
            <a:xfrm>
              <a:off x="11495088" y="3733801"/>
              <a:ext cx="696913" cy="912813"/>
            </a:xfrm>
            <a:custGeom>
              <a:avLst/>
              <a:gdLst>
                <a:gd name="T0" fmla="*/ 0 w 878"/>
                <a:gd name="T1" fmla="*/ 2 h 1150"/>
                <a:gd name="T2" fmla="*/ 3 w 878"/>
                <a:gd name="T3" fmla="*/ 34 h 1150"/>
                <a:gd name="T4" fmla="*/ 16 w 878"/>
                <a:gd name="T5" fmla="*/ 83 h 1150"/>
                <a:gd name="T6" fmla="*/ 39 w 878"/>
                <a:gd name="T7" fmla="*/ 130 h 1150"/>
                <a:gd name="T8" fmla="*/ 76 w 878"/>
                <a:gd name="T9" fmla="*/ 184 h 1150"/>
                <a:gd name="T10" fmla="*/ 150 w 878"/>
                <a:gd name="T11" fmla="*/ 264 h 1150"/>
                <a:gd name="T12" fmla="*/ 239 w 878"/>
                <a:gd name="T13" fmla="*/ 340 h 1150"/>
                <a:gd name="T14" fmla="*/ 339 w 878"/>
                <a:gd name="T15" fmla="*/ 415 h 1150"/>
                <a:gd name="T16" fmla="*/ 548 w 878"/>
                <a:gd name="T17" fmla="*/ 559 h 1150"/>
                <a:gd name="T18" fmla="*/ 646 w 878"/>
                <a:gd name="T19" fmla="*/ 629 h 1150"/>
                <a:gd name="T20" fmla="*/ 767 w 878"/>
                <a:gd name="T21" fmla="*/ 729 h 1150"/>
                <a:gd name="T22" fmla="*/ 798 w 878"/>
                <a:gd name="T23" fmla="*/ 761 h 1150"/>
                <a:gd name="T24" fmla="*/ 835 w 878"/>
                <a:gd name="T25" fmla="*/ 809 h 1150"/>
                <a:gd name="T26" fmla="*/ 850 w 878"/>
                <a:gd name="T27" fmla="*/ 838 h 1150"/>
                <a:gd name="T28" fmla="*/ 858 w 878"/>
                <a:gd name="T29" fmla="*/ 881 h 1150"/>
                <a:gd name="T30" fmla="*/ 878 w 878"/>
                <a:gd name="T31" fmla="*/ 1150 h 1150"/>
                <a:gd name="T32" fmla="*/ 873 w 878"/>
                <a:gd name="T33" fmla="*/ 1111 h 1150"/>
                <a:gd name="T34" fmla="*/ 863 w 878"/>
                <a:gd name="T35" fmla="*/ 1086 h 1150"/>
                <a:gd name="T36" fmla="*/ 824 w 878"/>
                <a:gd name="T37" fmla="*/ 1027 h 1150"/>
                <a:gd name="T38" fmla="*/ 781 w 878"/>
                <a:gd name="T39" fmla="*/ 983 h 1150"/>
                <a:gd name="T40" fmla="*/ 708 w 878"/>
                <a:gd name="T41" fmla="*/ 919 h 1150"/>
                <a:gd name="T42" fmla="*/ 591 w 878"/>
                <a:gd name="T43" fmla="*/ 833 h 1150"/>
                <a:gd name="T44" fmla="*/ 347 w 878"/>
                <a:gd name="T45" fmla="*/ 664 h 1150"/>
                <a:gd name="T46" fmla="*/ 211 w 878"/>
                <a:gd name="T47" fmla="*/ 559 h 1150"/>
                <a:gd name="T48" fmla="*/ 134 w 878"/>
                <a:gd name="T49" fmla="*/ 489 h 1150"/>
                <a:gd name="T50" fmla="*/ 87 w 878"/>
                <a:gd name="T51" fmla="*/ 434 h 1150"/>
                <a:gd name="T52" fmla="*/ 62 w 878"/>
                <a:gd name="T53" fmla="*/ 397 h 1150"/>
                <a:gd name="T54" fmla="*/ 35 w 878"/>
                <a:gd name="T55" fmla="*/ 343 h 1150"/>
                <a:gd name="T56" fmla="*/ 22 w 878"/>
                <a:gd name="T57" fmla="*/ 288 h 1150"/>
                <a:gd name="T58" fmla="*/ 0 w 878"/>
                <a:gd name="T59" fmla="*/ 0 h 1150"/>
                <a:gd name="T60" fmla="*/ 0 w 878"/>
                <a:gd name="T61" fmla="*/ 270 h 1150"/>
                <a:gd name="T62" fmla="*/ 3 w 878"/>
                <a:gd name="T63" fmla="*/ 303 h 1150"/>
                <a:gd name="T64" fmla="*/ 16 w 878"/>
                <a:gd name="T65" fmla="*/ 351 h 1150"/>
                <a:gd name="T66" fmla="*/ 39 w 878"/>
                <a:gd name="T67" fmla="*/ 398 h 1150"/>
                <a:gd name="T68" fmla="*/ 76 w 878"/>
                <a:gd name="T69" fmla="*/ 452 h 1150"/>
                <a:gd name="T70" fmla="*/ 150 w 878"/>
                <a:gd name="T71" fmla="*/ 532 h 1150"/>
                <a:gd name="T72" fmla="*/ 239 w 878"/>
                <a:gd name="T73" fmla="*/ 609 h 1150"/>
                <a:gd name="T74" fmla="*/ 339 w 878"/>
                <a:gd name="T75" fmla="*/ 683 h 1150"/>
                <a:gd name="T76" fmla="*/ 548 w 878"/>
                <a:gd name="T77" fmla="*/ 827 h 1150"/>
                <a:gd name="T78" fmla="*/ 646 w 878"/>
                <a:gd name="T79" fmla="*/ 898 h 1150"/>
                <a:gd name="T80" fmla="*/ 767 w 878"/>
                <a:gd name="T81" fmla="*/ 997 h 1150"/>
                <a:gd name="T82" fmla="*/ 798 w 878"/>
                <a:gd name="T83" fmla="*/ 1030 h 1150"/>
                <a:gd name="T84" fmla="*/ 835 w 878"/>
                <a:gd name="T85" fmla="*/ 1077 h 1150"/>
                <a:gd name="T86" fmla="*/ 850 w 878"/>
                <a:gd name="T87" fmla="*/ 1107 h 1150"/>
                <a:gd name="T88" fmla="*/ 858 w 878"/>
                <a:gd name="T89" fmla="*/ 1150 h 1150"/>
                <a:gd name="T90" fmla="*/ 878 w 878"/>
                <a:gd name="T91" fmla="*/ 881 h 1150"/>
                <a:gd name="T92" fmla="*/ 873 w 878"/>
                <a:gd name="T93" fmla="*/ 844 h 1150"/>
                <a:gd name="T94" fmla="*/ 863 w 878"/>
                <a:gd name="T95" fmla="*/ 818 h 1150"/>
                <a:gd name="T96" fmla="*/ 824 w 878"/>
                <a:gd name="T97" fmla="*/ 759 h 1150"/>
                <a:gd name="T98" fmla="*/ 781 w 878"/>
                <a:gd name="T99" fmla="*/ 714 h 1150"/>
                <a:gd name="T100" fmla="*/ 708 w 878"/>
                <a:gd name="T101" fmla="*/ 651 h 1150"/>
                <a:gd name="T102" fmla="*/ 591 w 878"/>
                <a:gd name="T103" fmla="*/ 564 h 1150"/>
                <a:gd name="T104" fmla="*/ 347 w 878"/>
                <a:gd name="T105" fmla="*/ 396 h 1150"/>
                <a:gd name="T106" fmla="*/ 211 w 878"/>
                <a:gd name="T107" fmla="*/ 292 h 1150"/>
                <a:gd name="T108" fmla="*/ 134 w 878"/>
                <a:gd name="T109" fmla="*/ 220 h 1150"/>
                <a:gd name="T110" fmla="*/ 87 w 878"/>
                <a:gd name="T111" fmla="*/ 165 h 1150"/>
                <a:gd name="T112" fmla="*/ 62 w 878"/>
                <a:gd name="T113" fmla="*/ 129 h 1150"/>
                <a:gd name="T114" fmla="*/ 35 w 878"/>
                <a:gd name="T115" fmla="*/ 75 h 1150"/>
                <a:gd name="T116" fmla="*/ 22 w 878"/>
                <a:gd name="T117" fmla="*/ 19 h 1150"/>
                <a:gd name="T118" fmla="*/ 20 w 878"/>
                <a:gd name="T119" fmla="*/ 2 h 1150"/>
                <a:gd name="T120" fmla="*/ 20 w 878"/>
                <a:gd name="T121" fmla="*/ 2 h 1150"/>
                <a:gd name="T122" fmla="*/ 11 w 878"/>
                <a:gd name="T123" fmla="*/ 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50">
                  <a:moveTo>
                    <a:pt x="11" y="2"/>
                  </a:moveTo>
                  <a:lnTo>
                    <a:pt x="0" y="0"/>
                  </a:lnTo>
                  <a:lnTo>
                    <a:pt x="0" y="2"/>
                  </a:lnTo>
                  <a:lnTo>
                    <a:pt x="0" y="2"/>
                  </a:lnTo>
                  <a:lnTo>
                    <a:pt x="2" y="18"/>
                  </a:lnTo>
                  <a:lnTo>
                    <a:pt x="3" y="34"/>
                  </a:lnTo>
                  <a:lnTo>
                    <a:pt x="7" y="50"/>
                  </a:lnTo>
                  <a:lnTo>
                    <a:pt x="11" y="67"/>
                  </a:lnTo>
                  <a:lnTo>
                    <a:pt x="16" y="83"/>
                  </a:lnTo>
                  <a:lnTo>
                    <a:pt x="23" y="99"/>
                  </a:lnTo>
                  <a:lnTo>
                    <a:pt x="30" y="115"/>
                  </a:lnTo>
                  <a:lnTo>
                    <a:pt x="39" y="130"/>
                  </a:lnTo>
                  <a:lnTo>
                    <a:pt x="39" y="130"/>
                  </a:lnTo>
                  <a:lnTo>
                    <a:pt x="57" y="157"/>
                  </a:lnTo>
                  <a:lnTo>
                    <a:pt x="76" y="184"/>
                  </a:lnTo>
                  <a:lnTo>
                    <a:pt x="99" y="211"/>
                  </a:lnTo>
                  <a:lnTo>
                    <a:pt x="123" y="238"/>
                  </a:lnTo>
                  <a:lnTo>
                    <a:pt x="150" y="264"/>
                  </a:lnTo>
                  <a:lnTo>
                    <a:pt x="178" y="289"/>
                  </a:lnTo>
                  <a:lnTo>
                    <a:pt x="208" y="315"/>
                  </a:lnTo>
                  <a:lnTo>
                    <a:pt x="239" y="340"/>
                  </a:lnTo>
                  <a:lnTo>
                    <a:pt x="239" y="340"/>
                  </a:lnTo>
                  <a:lnTo>
                    <a:pt x="287" y="378"/>
                  </a:lnTo>
                  <a:lnTo>
                    <a:pt x="339" y="415"/>
                  </a:lnTo>
                  <a:lnTo>
                    <a:pt x="391" y="452"/>
                  </a:lnTo>
                  <a:lnTo>
                    <a:pt x="444" y="489"/>
                  </a:lnTo>
                  <a:lnTo>
                    <a:pt x="548" y="559"/>
                  </a:lnTo>
                  <a:lnTo>
                    <a:pt x="598" y="594"/>
                  </a:lnTo>
                  <a:lnTo>
                    <a:pt x="646" y="629"/>
                  </a:lnTo>
                  <a:lnTo>
                    <a:pt x="646" y="629"/>
                  </a:lnTo>
                  <a:lnTo>
                    <a:pt x="691" y="663"/>
                  </a:lnTo>
                  <a:lnTo>
                    <a:pt x="731" y="697"/>
                  </a:lnTo>
                  <a:lnTo>
                    <a:pt x="767" y="729"/>
                  </a:lnTo>
                  <a:lnTo>
                    <a:pt x="784" y="745"/>
                  </a:lnTo>
                  <a:lnTo>
                    <a:pt x="798" y="761"/>
                  </a:lnTo>
                  <a:lnTo>
                    <a:pt x="798" y="761"/>
                  </a:lnTo>
                  <a:lnTo>
                    <a:pt x="812" y="778"/>
                  </a:lnTo>
                  <a:lnTo>
                    <a:pt x="824" y="792"/>
                  </a:lnTo>
                  <a:lnTo>
                    <a:pt x="835" y="809"/>
                  </a:lnTo>
                  <a:lnTo>
                    <a:pt x="843" y="823"/>
                  </a:lnTo>
                  <a:lnTo>
                    <a:pt x="843" y="823"/>
                  </a:lnTo>
                  <a:lnTo>
                    <a:pt x="850" y="838"/>
                  </a:lnTo>
                  <a:lnTo>
                    <a:pt x="854" y="853"/>
                  </a:lnTo>
                  <a:lnTo>
                    <a:pt x="856" y="868"/>
                  </a:lnTo>
                  <a:lnTo>
                    <a:pt x="858" y="881"/>
                  </a:lnTo>
                  <a:lnTo>
                    <a:pt x="858" y="1150"/>
                  </a:lnTo>
                  <a:lnTo>
                    <a:pt x="878" y="1150"/>
                  </a:lnTo>
                  <a:lnTo>
                    <a:pt x="878" y="1150"/>
                  </a:lnTo>
                  <a:lnTo>
                    <a:pt x="878" y="1138"/>
                  </a:lnTo>
                  <a:lnTo>
                    <a:pt x="875" y="1124"/>
                  </a:lnTo>
                  <a:lnTo>
                    <a:pt x="873" y="1111"/>
                  </a:lnTo>
                  <a:lnTo>
                    <a:pt x="869" y="1099"/>
                  </a:lnTo>
                  <a:lnTo>
                    <a:pt x="869" y="1099"/>
                  </a:lnTo>
                  <a:lnTo>
                    <a:pt x="863" y="1086"/>
                  </a:lnTo>
                  <a:lnTo>
                    <a:pt x="856" y="1074"/>
                  </a:lnTo>
                  <a:lnTo>
                    <a:pt x="842" y="1051"/>
                  </a:lnTo>
                  <a:lnTo>
                    <a:pt x="824" y="1027"/>
                  </a:lnTo>
                  <a:lnTo>
                    <a:pt x="802" y="1003"/>
                  </a:lnTo>
                  <a:lnTo>
                    <a:pt x="802" y="1003"/>
                  </a:lnTo>
                  <a:lnTo>
                    <a:pt x="781" y="983"/>
                  </a:lnTo>
                  <a:lnTo>
                    <a:pt x="759" y="961"/>
                  </a:lnTo>
                  <a:lnTo>
                    <a:pt x="734" y="941"/>
                  </a:lnTo>
                  <a:lnTo>
                    <a:pt x="708" y="919"/>
                  </a:lnTo>
                  <a:lnTo>
                    <a:pt x="651" y="876"/>
                  </a:lnTo>
                  <a:lnTo>
                    <a:pt x="591" y="833"/>
                  </a:lnTo>
                  <a:lnTo>
                    <a:pt x="591" y="833"/>
                  </a:lnTo>
                  <a:lnTo>
                    <a:pt x="495" y="767"/>
                  </a:lnTo>
                  <a:lnTo>
                    <a:pt x="395" y="699"/>
                  </a:lnTo>
                  <a:lnTo>
                    <a:pt x="347" y="664"/>
                  </a:lnTo>
                  <a:lnTo>
                    <a:pt x="300" y="631"/>
                  </a:lnTo>
                  <a:lnTo>
                    <a:pt x="254" y="595"/>
                  </a:lnTo>
                  <a:lnTo>
                    <a:pt x="211" y="559"/>
                  </a:lnTo>
                  <a:lnTo>
                    <a:pt x="211" y="559"/>
                  </a:lnTo>
                  <a:lnTo>
                    <a:pt x="170" y="524"/>
                  </a:lnTo>
                  <a:lnTo>
                    <a:pt x="134" y="489"/>
                  </a:lnTo>
                  <a:lnTo>
                    <a:pt x="118" y="470"/>
                  </a:lnTo>
                  <a:lnTo>
                    <a:pt x="101" y="452"/>
                  </a:lnTo>
                  <a:lnTo>
                    <a:pt x="87" y="434"/>
                  </a:lnTo>
                  <a:lnTo>
                    <a:pt x="74" y="416"/>
                  </a:lnTo>
                  <a:lnTo>
                    <a:pt x="74" y="416"/>
                  </a:lnTo>
                  <a:lnTo>
                    <a:pt x="62" y="397"/>
                  </a:lnTo>
                  <a:lnTo>
                    <a:pt x="51" y="380"/>
                  </a:lnTo>
                  <a:lnTo>
                    <a:pt x="42" y="361"/>
                  </a:lnTo>
                  <a:lnTo>
                    <a:pt x="35" y="343"/>
                  </a:lnTo>
                  <a:lnTo>
                    <a:pt x="29" y="324"/>
                  </a:lnTo>
                  <a:lnTo>
                    <a:pt x="25" y="307"/>
                  </a:lnTo>
                  <a:lnTo>
                    <a:pt x="22" y="288"/>
                  </a:lnTo>
                  <a:lnTo>
                    <a:pt x="20" y="270"/>
                  </a:lnTo>
                  <a:lnTo>
                    <a:pt x="20" y="2"/>
                  </a:lnTo>
                  <a:lnTo>
                    <a:pt x="0" y="0"/>
                  </a:lnTo>
                  <a:lnTo>
                    <a:pt x="11" y="2"/>
                  </a:lnTo>
                  <a:lnTo>
                    <a:pt x="0" y="2"/>
                  </a:lnTo>
                  <a:lnTo>
                    <a:pt x="0" y="270"/>
                  </a:lnTo>
                  <a:lnTo>
                    <a:pt x="0" y="270"/>
                  </a:lnTo>
                  <a:lnTo>
                    <a:pt x="2" y="286"/>
                  </a:lnTo>
                  <a:lnTo>
                    <a:pt x="3" y="303"/>
                  </a:lnTo>
                  <a:lnTo>
                    <a:pt x="7" y="319"/>
                  </a:lnTo>
                  <a:lnTo>
                    <a:pt x="11" y="335"/>
                  </a:lnTo>
                  <a:lnTo>
                    <a:pt x="16" y="351"/>
                  </a:lnTo>
                  <a:lnTo>
                    <a:pt x="23" y="367"/>
                  </a:lnTo>
                  <a:lnTo>
                    <a:pt x="30" y="384"/>
                  </a:lnTo>
                  <a:lnTo>
                    <a:pt x="39" y="398"/>
                  </a:lnTo>
                  <a:lnTo>
                    <a:pt x="39" y="398"/>
                  </a:lnTo>
                  <a:lnTo>
                    <a:pt x="57" y="425"/>
                  </a:lnTo>
                  <a:lnTo>
                    <a:pt x="76" y="452"/>
                  </a:lnTo>
                  <a:lnTo>
                    <a:pt x="99" y="479"/>
                  </a:lnTo>
                  <a:lnTo>
                    <a:pt x="123" y="506"/>
                  </a:lnTo>
                  <a:lnTo>
                    <a:pt x="150" y="532"/>
                  </a:lnTo>
                  <a:lnTo>
                    <a:pt x="178" y="558"/>
                  </a:lnTo>
                  <a:lnTo>
                    <a:pt x="208" y="583"/>
                  </a:lnTo>
                  <a:lnTo>
                    <a:pt x="239" y="609"/>
                  </a:lnTo>
                  <a:lnTo>
                    <a:pt x="239" y="609"/>
                  </a:lnTo>
                  <a:lnTo>
                    <a:pt x="287" y="647"/>
                  </a:lnTo>
                  <a:lnTo>
                    <a:pt x="339" y="683"/>
                  </a:lnTo>
                  <a:lnTo>
                    <a:pt x="391" y="721"/>
                  </a:lnTo>
                  <a:lnTo>
                    <a:pt x="444" y="756"/>
                  </a:lnTo>
                  <a:lnTo>
                    <a:pt x="548" y="827"/>
                  </a:lnTo>
                  <a:lnTo>
                    <a:pt x="598" y="863"/>
                  </a:lnTo>
                  <a:lnTo>
                    <a:pt x="646" y="898"/>
                  </a:lnTo>
                  <a:lnTo>
                    <a:pt x="646" y="898"/>
                  </a:lnTo>
                  <a:lnTo>
                    <a:pt x="691" y="931"/>
                  </a:lnTo>
                  <a:lnTo>
                    <a:pt x="731" y="965"/>
                  </a:lnTo>
                  <a:lnTo>
                    <a:pt x="767" y="997"/>
                  </a:lnTo>
                  <a:lnTo>
                    <a:pt x="784" y="1014"/>
                  </a:lnTo>
                  <a:lnTo>
                    <a:pt x="798" y="1030"/>
                  </a:lnTo>
                  <a:lnTo>
                    <a:pt x="798" y="1030"/>
                  </a:lnTo>
                  <a:lnTo>
                    <a:pt x="812" y="1046"/>
                  </a:lnTo>
                  <a:lnTo>
                    <a:pt x="824" y="1061"/>
                  </a:lnTo>
                  <a:lnTo>
                    <a:pt x="835" y="1077"/>
                  </a:lnTo>
                  <a:lnTo>
                    <a:pt x="843" y="1092"/>
                  </a:lnTo>
                  <a:lnTo>
                    <a:pt x="843" y="1092"/>
                  </a:lnTo>
                  <a:lnTo>
                    <a:pt x="850" y="1107"/>
                  </a:lnTo>
                  <a:lnTo>
                    <a:pt x="854" y="1122"/>
                  </a:lnTo>
                  <a:lnTo>
                    <a:pt x="856" y="1136"/>
                  </a:lnTo>
                  <a:lnTo>
                    <a:pt x="858" y="1150"/>
                  </a:lnTo>
                  <a:lnTo>
                    <a:pt x="878" y="1150"/>
                  </a:lnTo>
                  <a:lnTo>
                    <a:pt x="878" y="881"/>
                  </a:lnTo>
                  <a:lnTo>
                    <a:pt x="878" y="881"/>
                  </a:lnTo>
                  <a:lnTo>
                    <a:pt x="878" y="869"/>
                  </a:lnTo>
                  <a:lnTo>
                    <a:pt x="875" y="856"/>
                  </a:lnTo>
                  <a:lnTo>
                    <a:pt x="873" y="844"/>
                  </a:lnTo>
                  <a:lnTo>
                    <a:pt x="869" y="830"/>
                  </a:lnTo>
                  <a:lnTo>
                    <a:pt x="869" y="830"/>
                  </a:lnTo>
                  <a:lnTo>
                    <a:pt x="863" y="818"/>
                  </a:lnTo>
                  <a:lnTo>
                    <a:pt x="856" y="807"/>
                  </a:lnTo>
                  <a:lnTo>
                    <a:pt x="842" y="783"/>
                  </a:lnTo>
                  <a:lnTo>
                    <a:pt x="824" y="759"/>
                  </a:lnTo>
                  <a:lnTo>
                    <a:pt x="802" y="736"/>
                  </a:lnTo>
                  <a:lnTo>
                    <a:pt x="802" y="736"/>
                  </a:lnTo>
                  <a:lnTo>
                    <a:pt x="781" y="714"/>
                  </a:lnTo>
                  <a:lnTo>
                    <a:pt x="759" y="694"/>
                  </a:lnTo>
                  <a:lnTo>
                    <a:pt x="734" y="672"/>
                  </a:lnTo>
                  <a:lnTo>
                    <a:pt x="708" y="651"/>
                  </a:lnTo>
                  <a:lnTo>
                    <a:pt x="651" y="608"/>
                  </a:lnTo>
                  <a:lnTo>
                    <a:pt x="591" y="564"/>
                  </a:lnTo>
                  <a:lnTo>
                    <a:pt x="591" y="564"/>
                  </a:lnTo>
                  <a:lnTo>
                    <a:pt x="495" y="498"/>
                  </a:lnTo>
                  <a:lnTo>
                    <a:pt x="395" y="431"/>
                  </a:lnTo>
                  <a:lnTo>
                    <a:pt x="347" y="396"/>
                  </a:lnTo>
                  <a:lnTo>
                    <a:pt x="300" y="362"/>
                  </a:lnTo>
                  <a:lnTo>
                    <a:pt x="254" y="327"/>
                  </a:lnTo>
                  <a:lnTo>
                    <a:pt x="211" y="292"/>
                  </a:lnTo>
                  <a:lnTo>
                    <a:pt x="211" y="292"/>
                  </a:lnTo>
                  <a:lnTo>
                    <a:pt x="170" y="255"/>
                  </a:lnTo>
                  <a:lnTo>
                    <a:pt x="134" y="220"/>
                  </a:lnTo>
                  <a:lnTo>
                    <a:pt x="118" y="201"/>
                  </a:lnTo>
                  <a:lnTo>
                    <a:pt x="101" y="184"/>
                  </a:lnTo>
                  <a:lnTo>
                    <a:pt x="87" y="165"/>
                  </a:lnTo>
                  <a:lnTo>
                    <a:pt x="74" y="148"/>
                  </a:lnTo>
                  <a:lnTo>
                    <a:pt x="74" y="148"/>
                  </a:lnTo>
                  <a:lnTo>
                    <a:pt x="62" y="129"/>
                  </a:lnTo>
                  <a:lnTo>
                    <a:pt x="51" y="111"/>
                  </a:lnTo>
                  <a:lnTo>
                    <a:pt x="42" y="92"/>
                  </a:lnTo>
                  <a:lnTo>
                    <a:pt x="35" y="75"/>
                  </a:lnTo>
                  <a:lnTo>
                    <a:pt x="29" y="56"/>
                  </a:lnTo>
                  <a:lnTo>
                    <a:pt x="25" y="38"/>
                  </a:lnTo>
                  <a:lnTo>
                    <a:pt x="22" y="19"/>
                  </a:lnTo>
                  <a:lnTo>
                    <a:pt x="20" y="2"/>
                  </a:lnTo>
                  <a:lnTo>
                    <a:pt x="12" y="2"/>
                  </a:lnTo>
                  <a:lnTo>
                    <a:pt x="20" y="2"/>
                  </a:lnTo>
                  <a:lnTo>
                    <a:pt x="20" y="2"/>
                  </a:lnTo>
                  <a:lnTo>
                    <a:pt x="12" y="2"/>
                  </a:lnTo>
                  <a:lnTo>
                    <a:pt x="20" y="2"/>
                  </a:lnTo>
                  <a:lnTo>
                    <a:pt x="11" y="2"/>
                  </a:lnTo>
                  <a:lnTo>
                    <a:pt x="0" y="2"/>
                  </a:lnTo>
                  <a:lnTo>
                    <a:pt x="11" y="2"/>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0" name="Freeform 241">
              <a:extLst>
                <a:ext uri="{FF2B5EF4-FFF2-40B4-BE49-F238E27FC236}">
                  <a16:creationId xmlns:a16="http://schemas.microsoft.com/office/drawing/2014/main" id="{039DBB88-7E59-4A83-A885-5F51CB63458A}"/>
                </a:ext>
              </a:extLst>
            </p:cNvPr>
            <p:cNvSpPr>
              <a:spLocks/>
            </p:cNvSpPr>
            <p:nvPr/>
          </p:nvSpPr>
          <p:spPr bwMode="auto">
            <a:xfrm>
              <a:off x="11887200" y="3294063"/>
              <a:ext cx="255588" cy="58738"/>
            </a:xfrm>
            <a:custGeom>
              <a:avLst/>
              <a:gdLst>
                <a:gd name="T0" fmla="*/ 31 w 322"/>
                <a:gd name="T1" fmla="*/ 0 h 74"/>
                <a:gd name="T2" fmla="*/ 31 w 322"/>
                <a:gd name="T3" fmla="*/ 0 h 74"/>
                <a:gd name="T4" fmla="*/ 24 w 322"/>
                <a:gd name="T5" fmla="*/ 1 h 74"/>
                <a:gd name="T6" fmla="*/ 19 w 322"/>
                <a:gd name="T7" fmla="*/ 4 h 74"/>
                <a:gd name="T8" fmla="*/ 13 w 322"/>
                <a:gd name="T9" fmla="*/ 7 h 74"/>
                <a:gd name="T10" fmla="*/ 9 w 322"/>
                <a:gd name="T11" fmla="*/ 11 h 74"/>
                <a:gd name="T12" fmla="*/ 5 w 322"/>
                <a:gd name="T13" fmla="*/ 18 h 74"/>
                <a:gd name="T14" fmla="*/ 2 w 322"/>
                <a:gd name="T15" fmla="*/ 23 h 74"/>
                <a:gd name="T16" fmla="*/ 0 w 322"/>
                <a:gd name="T17" fmla="*/ 30 h 74"/>
                <a:gd name="T18" fmla="*/ 0 w 322"/>
                <a:gd name="T19" fmla="*/ 38 h 74"/>
                <a:gd name="T20" fmla="*/ 0 w 322"/>
                <a:gd name="T21" fmla="*/ 38 h 74"/>
                <a:gd name="T22" fmla="*/ 0 w 322"/>
                <a:gd name="T23" fmla="*/ 45 h 74"/>
                <a:gd name="T24" fmla="*/ 2 w 322"/>
                <a:gd name="T25" fmla="*/ 53 h 74"/>
                <a:gd name="T26" fmla="*/ 5 w 322"/>
                <a:gd name="T27" fmla="*/ 58 h 74"/>
                <a:gd name="T28" fmla="*/ 9 w 322"/>
                <a:gd name="T29" fmla="*/ 63 h 74"/>
                <a:gd name="T30" fmla="*/ 13 w 322"/>
                <a:gd name="T31" fmla="*/ 69 h 74"/>
                <a:gd name="T32" fmla="*/ 19 w 322"/>
                <a:gd name="T33" fmla="*/ 72 h 74"/>
                <a:gd name="T34" fmla="*/ 24 w 322"/>
                <a:gd name="T35" fmla="*/ 74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4"/>
                  </a:lnTo>
                  <a:lnTo>
                    <a:pt x="13" y="7"/>
                  </a:lnTo>
                  <a:lnTo>
                    <a:pt x="9" y="11"/>
                  </a:lnTo>
                  <a:lnTo>
                    <a:pt x="5" y="18"/>
                  </a:lnTo>
                  <a:lnTo>
                    <a:pt x="2" y="23"/>
                  </a:lnTo>
                  <a:lnTo>
                    <a:pt x="0" y="30"/>
                  </a:lnTo>
                  <a:lnTo>
                    <a:pt x="0" y="38"/>
                  </a:lnTo>
                  <a:lnTo>
                    <a:pt x="0" y="38"/>
                  </a:lnTo>
                  <a:lnTo>
                    <a:pt x="0" y="45"/>
                  </a:lnTo>
                  <a:lnTo>
                    <a:pt x="2" y="53"/>
                  </a:lnTo>
                  <a:lnTo>
                    <a:pt x="5" y="58"/>
                  </a:lnTo>
                  <a:lnTo>
                    <a:pt x="9" y="63"/>
                  </a:lnTo>
                  <a:lnTo>
                    <a:pt x="13" y="69"/>
                  </a:lnTo>
                  <a:lnTo>
                    <a:pt x="19" y="72"/>
                  </a:lnTo>
                  <a:lnTo>
                    <a:pt x="24" y="74"/>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1" name="Freeform 242">
              <a:extLst>
                <a:ext uri="{FF2B5EF4-FFF2-40B4-BE49-F238E27FC236}">
                  <a16:creationId xmlns:a16="http://schemas.microsoft.com/office/drawing/2014/main" id="{56DBDBF8-B898-4577-A36E-8272DE31AD1D}"/>
                </a:ext>
              </a:extLst>
            </p:cNvPr>
            <p:cNvSpPr>
              <a:spLocks/>
            </p:cNvSpPr>
            <p:nvPr/>
          </p:nvSpPr>
          <p:spPr bwMode="auto">
            <a:xfrm>
              <a:off x="11914188" y="3109913"/>
              <a:ext cx="260350" cy="58738"/>
            </a:xfrm>
            <a:custGeom>
              <a:avLst/>
              <a:gdLst>
                <a:gd name="T0" fmla="*/ 31 w 329"/>
                <a:gd name="T1" fmla="*/ 0 h 74"/>
                <a:gd name="T2" fmla="*/ 31 w 329"/>
                <a:gd name="T3" fmla="*/ 0 h 74"/>
                <a:gd name="T4" fmla="*/ 26 w 329"/>
                <a:gd name="T5" fmla="*/ 1 h 74"/>
                <a:gd name="T6" fmla="*/ 19 w 329"/>
                <a:gd name="T7" fmla="*/ 3 h 74"/>
                <a:gd name="T8" fmla="*/ 14 w 329"/>
                <a:gd name="T9" fmla="*/ 7 h 74"/>
                <a:gd name="T10" fmla="*/ 10 w 329"/>
                <a:gd name="T11" fmla="*/ 11 h 74"/>
                <a:gd name="T12" fmla="*/ 6 w 329"/>
                <a:gd name="T13" fmla="*/ 16 h 74"/>
                <a:gd name="T14" fmla="*/ 3 w 329"/>
                <a:gd name="T15" fmla="*/ 23 h 74"/>
                <a:gd name="T16" fmla="*/ 2 w 329"/>
                <a:gd name="T17" fmla="*/ 30 h 74"/>
                <a:gd name="T18" fmla="*/ 0 w 329"/>
                <a:gd name="T19" fmla="*/ 36 h 74"/>
                <a:gd name="T20" fmla="*/ 0 w 329"/>
                <a:gd name="T21" fmla="*/ 36 h 74"/>
                <a:gd name="T22" fmla="*/ 2 w 329"/>
                <a:gd name="T23" fmla="*/ 44 h 74"/>
                <a:gd name="T24" fmla="*/ 3 w 329"/>
                <a:gd name="T25" fmla="*/ 51 h 74"/>
                <a:gd name="T26" fmla="*/ 6 w 329"/>
                <a:gd name="T27" fmla="*/ 58 h 74"/>
                <a:gd name="T28" fmla="*/ 10 w 329"/>
                <a:gd name="T29" fmla="*/ 63 h 74"/>
                <a:gd name="T30" fmla="*/ 14 w 329"/>
                <a:gd name="T31" fmla="*/ 67 h 74"/>
                <a:gd name="T32" fmla="*/ 19 w 329"/>
                <a:gd name="T33" fmla="*/ 71 h 74"/>
                <a:gd name="T34" fmla="*/ 26 w 329"/>
                <a:gd name="T35" fmla="*/ 73 h 74"/>
                <a:gd name="T36" fmla="*/ 31 w 329"/>
                <a:gd name="T37" fmla="*/ 74 h 74"/>
                <a:gd name="T38" fmla="*/ 329 w 329"/>
                <a:gd name="T39" fmla="*/ 74 h 74"/>
                <a:gd name="T40" fmla="*/ 329 w 329"/>
                <a:gd name="T41" fmla="*/ 0 h 74"/>
                <a:gd name="T42" fmla="*/ 31 w 32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74">
                  <a:moveTo>
                    <a:pt x="31" y="0"/>
                  </a:moveTo>
                  <a:lnTo>
                    <a:pt x="31" y="0"/>
                  </a:lnTo>
                  <a:lnTo>
                    <a:pt x="26" y="1"/>
                  </a:lnTo>
                  <a:lnTo>
                    <a:pt x="19" y="3"/>
                  </a:lnTo>
                  <a:lnTo>
                    <a:pt x="14" y="7"/>
                  </a:lnTo>
                  <a:lnTo>
                    <a:pt x="10" y="11"/>
                  </a:lnTo>
                  <a:lnTo>
                    <a:pt x="6" y="16"/>
                  </a:lnTo>
                  <a:lnTo>
                    <a:pt x="3" y="23"/>
                  </a:lnTo>
                  <a:lnTo>
                    <a:pt x="2" y="30"/>
                  </a:lnTo>
                  <a:lnTo>
                    <a:pt x="0" y="36"/>
                  </a:lnTo>
                  <a:lnTo>
                    <a:pt x="0" y="36"/>
                  </a:lnTo>
                  <a:lnTo>
                    <a:pt x="2" y="44"/>
                  </a:lnTo>
                  <a:lnTo>
                    <a:pt x="3" y="51"/>
                  </a:lnTo>
                  <a:lnTo>
                    <a:pt x="6" y="58"/>
                  </a:lnTo>
                  <a:lnTo>
                    <a:pt x="10" y="63"/>
                  </a:lnTo>
                  <a:lnTo>
                    <a:pt x="14" y="67"/>
                  </a:lnTo>
                  <a:lnTo>
                    <a:pt x="19" y="71"/>
                  </a:lnTo>
                  <a:lnTo>
                    <a:pt x="26" y="73"/>
                  </a:lnTo>
                  <a:lnTo>
                    <a:pt x="31" y="74"/>
                  </a:lnTo>
                  <a:lnTo>
                    <a:pt x="329" y="74"/>
                  </a:lnTo>
                  <a:lnTo>
                    <a:pt x="329"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2" name="Freeform 243">
              <a:extLst>
                <a:ext uri="{FF2B5EF4-FFF2-40B4-BE49-F238E27FC236}">
                  <a16:creationId xmlns:a16="http://schemas.microsoft.com/office/drawing/2014/main" id="{72592F8D-1AB6-4786-A0C5-0A448395CF3E}"/>
                </a:ext>
              </a:extLst>
            </p:cNvPr>
            <p:cNvSpPr>
              <a:spLocks/>
            </p:cNvSpPr>
            <p:nvPr/>
          </p:nvSpPr>
          <p:spPr bwMode="auto">
            <a:xfrm>
              <a:off x="11522075" y="3294063"/>
              <a:ext cx="249238" cy="58738"/>
            </a:xfrm>
            <a:custGeom>
              <a:avLst/>
              <a:gdLst>
                <a:gd name="T0" fmla="*/ 283 w 314"/>
                <a:gd name="T1" fmla="*/ 0 h 74"/>
                <a:gd name="T2" fmla="*/ 283 w 314"/>
                <a:gd name="T3" fmla="*/ 0 h 74"/>
                <a:gd name="T4" fmla="*/ 290 w 314"/>
                <a:gd name="T5" fmla="*/ 1 h 74"/>
                <a:gd name="T6" fmla="*/ 295 w 314"/>
                <a:gd name="T7" fmla="*/ 4 h 74"/>
                <a:gd name="T8" fmla="*/ 301 w 314"/>
                <a:gd name="T9" fmla="*/ 7 h 74"/>
                <a:gd name="T10" fmla="*/ 306 w 314"/>
                <a:gd name="T11" fmla="*/ 11 h 74"/>
                <a:gd name="T12" fmla="*/ 309 w 314"/>
                <a:gd name="T13" fmla="*/ 18 h 74"/>
                <a:gd name="T14" fmla="*/ 313 w 314"/>
                <a:gd name="T15" fmla="*/ 23 h 74"/>
                <a:gd name="T16" fmla="*/ 314 w 314"/>
                <a:gd name="T17" fmla="*/ 30 h 74"/>
                <a:gd name="T18" fmla="*/ 314 w 314"/>
                <a:gd name="T19" fmla="*/ 38 h 74"/>
                <a:gd name="T20" fmla="*/ 314 w 314"/>
                <a:gd name="T21" fmla="*/ 38 h 74"/>
                <a:gd name="T22" fmla="*/ 314 w 314"/>
                <a:gd name="T23" fmla="*/ 45 h 74"/>
                <a:gd name="T24" fmla="*/ 313 w 314"/>
                <a:gd name="T25" fmla="*/ 53 h 74"/>
                <a:gd name="T26" fmla="*/ 309 w 314"/>
                <a:gd name="T27" fmla="*/ 58 h 74"/>
                <a:gd name="T28" fmla="*/ 306 w 314"/>
                <a:gd name="T29" fmla="*/ 63 h 74"/>
                <a:gd name="T30" fmla="*/ 301 w 314"/>
                <a:gd name="T31" fmla="*/ 69 h 74"/>
                <a:gd name="T32" fmla="*/ 295 w 314"/>
                <a:gd name="T33" fmla="*/ 72 h 74"/>
                <a:gd name="T34" fmla="*/ 290 w 314"/>
                <a:gd name="T35" fmla="*/ 74 h 74"/>
                <a:gd name="T36" fmla="*/ 283 w 314"/>
                <a:gd name="T37" fmla="*/ 74 h 74"/>
                <a:gd name="T38" fmla="*/ 0 w 314"/>
                <a:gd name="T39" fmla="*/ 74 h 74"/>
                <a:gd name="T40" fmla="*/ 0 w 314"/>
                <a:gd name="T41" fmla="*/ 0 h 74"/>
                <a:gd name="T42" fmla="*/ 283 w 314"/>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74">
                  <a:moveTo>
                    <a:pt x="283" y="0"/>
                  </a:moveTo>
                  <a:lnTo>
                    <a:pt x="283" y="0"/>
                  </a:lnTo>
                  <a:lnTo>
                    <a:pt x="290" y="1"/>
                  </a:lnTo>
                  <a:lnTo>
                    <a:pt x="295" y="4"/>
                  </a:lnTo>
                  <a:lnTo>
                    <a:pt x="301" y="7"/>
                  </a:lnTo>
                  <a:lnTo>
                    <a:pt x="306" y="11"/>
                  </a:lnTo>
                  <a:lnTo>
                    <a:pt x="309" y="18"/>
                  </a:lnTo>
                  <a:lnTo>
                    <a:pt x="313" y="23"/>
                  </a:lnTo>
                  <a:lnTo>
                    <a:pt x="314" y="30"/>
                  </a:lnTo>
                  <a:lnTo>
                    <a:pt x="314" y="38"/>
                  </a:lnTo>
                  <a:lnTo>
                    <a:pt x="314" y="38"/>
                  </a:lnTo>
                  <a:lnTo>
                    <a:pt x="314" y="45"/>
                  </a:lnTo>
                  <a:lnTo>
                    <a:pt x="313" y="53"/>
                  </a:lnTo>
                  <a:lnTo>
                    <a:pt x="309" y="58"/>
                  </a:lnTo>
                  <a:lnTo>
                    <a:pt x="306" y="63"/>
                  </a:lnTo>
                  <a:lnTo>
                    <a:pt x="301" y="69"/>
                  </a:lnTo>
                  <a:lnTo>
                    <a:pt x="295" y="72"/>
                  </a:lnTo>
                  <a:lnTo>
                    <a:pt x="290" y="74"/>
                  </a:lnTo>
                  <a:lnTo>
                    <a:pt x="283" y="74"/>
                  </a:lnTo>
                  <a:lnTo>
                    <a:pt x="0" y="74"/>
                  </a:lnTo>
                  <a:lnTo>
                    <a:pt x="0" y="0"/>
                  </a:lnTo>
                  <a:lnTo>
                    <a:pt x="283"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3" name="Freeform 244">
              <a:extLst>
                <a:ext uri="{FF2B5EF4-FFF2-40B4-BE49-F238E27FC236}">
                  <a16:creationId xmlns:a16="http://schemas.microsoft.com/office/drawing/2014/main" id="{85EA10A2-2BA8-48CE-BD6E-A79B6A8CD6CE}"/>
                </a:ext>
              </a:extLst>
            </p:cNvPr>
            <p:cNvSpPr>
              <a:spLocks/>
            </p:cNvSpPr>
            <p:nvPr/>
          </p:nvSpPr>
          <p:spPr bwMode="auto">
            <a:xfrm>
              <a:off x="11776075" y="4178301"/>
              <a:ext cx="125413" cy="58738"/>
            </a:xfrm>
            <a:custGeom>
              <a:avLst/>
              <a:gdLst>
                <a:gd name="T0" fmla="*/ 125 w 156"/>
                <a:gd name="T1" fmla="*/ 75 h 75"/>
                <a:gd name="T2" fmla="*/ 125 w 156"/>
                <a:gd name="T3" fmla="*/ 75 h 75"/>
                <a:gd name="T4" fmla="*/ 132 w 156"/>
                <a:gd name="T5" fmla="*/ 73 h 75"/>
                <a:gd name="T6" fmla="*/ 137 w 156"/>
                <a:gd name="T7" fmla="*/ 72 h 75"/>
                <a:gd name="T8" fmla="*/ 143 w 156"/>
                <a:gd name="T9" fmla="*/ 68 h 75"/>
                <a:gd name="T10" fmla="*/ 147 w 156"/>
                <a:gd name="T11" fmla="*/ 64 h 75"/>
                <a:gd name="T12" fmla="*/ 151 w 156"/>
                <a:gd name="T13" fmla="*/ 58 h 75"/>
                <a:gd name="T14" fmla="*/ 154 w 156"/>
                <a:gd name="T15" fmla="*/ 52 h 75"/>
                <a:gd name="T16" fmla="*/ 155 w 156"/>
                <a:gd name="T17" fmla="*/ 45 h 75"/>
                <a:gd name="T18" fmla="*/ 156 w 156"/>
                <a:gd name="T19" fmla="*/ 37 h 75"/>
                <a:gd name="T20" fmla="*/ 156 w 156"/>
                <a:gd name="T21" fmla="*/ 37 h 75"/>
                <a:gd name="T22" fmla="*/ 155 w 156"/>
                <a:gd name="T23" fmla="*/ 30 h 75"/>
                <a:gd name="T24" fmla="*/ 154 w 156"/>
                <a:gd name="T25" fmla="*/ 23 h 75"/>
                <a:gd name="T26" fmla="*/ 151 w 156"/>
                <a:gd name="T27" fmla="*/ 17 h 75"/>
                <a:gd name="T28" fmla="*/ 147 w 156"/>
                <a:gd name="T29" fmla="*/ 11 h 75"/>
                <a:gd name="T30" fmla="*/ 143 w 156"/>
                <a:gd name="T31" fmla="*/ 7 h 75"/>
                <a:gd name="T32" fmla="*/ 137 w 156"/>
                <a:gd name="T33" fmla="*/ 3 h 75"/>
                <a:gd name="T34" fmla="*/ 132 w 156"/>
                <a:gd name="T35" fmla="*/ 0 h 75"/>
                <a:gd name="T36" fmla="*/ 125 w 156"/>
                <a:gd name="T37" fmla="*/ 0 h 75"/>
                <a:gd name="T38" fmla="*/ 0 w 156"/>
                <a:gd name="T39" fmla="*/ 0 h 75"/>
                <a:gd name="T40" fmla="*/ 0 w 156"/>
                <a:gd name="T41" fmla="*/ 75 h 75"/>
                <a:gd name="T42" fmla="*/ 125 w 156"/>
                <a:gd name="T4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5">
                  <a:moveTo>
                    <a:pt x="125" y="75"/>
                  </a:moveTo>
                  <a:lnTo>
                    <a:pt x="125" y="75"/>
                  </a:lnTo>
                  <a:lnTo>
                    <a:pt x="132" y="73"/>
                  </a:lnTo>
                  <a:lnTo>
                    <a:pt x="137" y="72"/>
                  </a:lnTo>
                  <a:lnTo>
                    <a:pt x="143" y="68"/>
                  </a:lnTo>
                  <a:lnTo>
                    <a:pt x="147" y="64"/>
                  </a:lnTo>
                  <a:lnTo>
                    <a:pt x="151" y="58"/>
                  </a:lnTo>
                  <a:lnTo>
                    <a:pt x="154" y="52"/>
                  </a:lnTo>
                  <a:lnTo>
                    <a:pt x="155" y="45"/>
                  </a:lnTo>
                  <a:lnTo>
                    <a:pt x="156" y="37"/>
                  </a:lnTo>
                  <a:lnTo>
                    <a:pt x="156" y="37"/>
                  </a:lnTo>
                  <a:lnTo>
                    <a:pt x="155" y="30"/>
                  </a:lnTo>
                  <a:lnTo>
                    <a:pt x="154" y="23"/>
                  </a:lnTo>
                  <a:lnTo>
                    <a:pt x="151" y="17"/>
                  </a:lnTo>
                  <a:lnTo>
                    <a:pt x="147" y="11"/>
                  </a:lnTo>
                  <a:lnTo>
                    <a:pt x="143" y="7"/>
                  </a:lnTo>
                  <a:lnTo>
                    <a:pt x="137" y="3"/>
                  </a:lnTo>
                  <a:lnTo>
                    <a:pt x="132" y="0"/>
                  </a:lnTo>
                  <a:lnTo>
                    <a:pt x="125" y="0"/>
                  </a:lnTo>
                  <a:lnTo>
                    <a:pt x="0" y="0"/>
                  </a:lnTo>
                  <a:lnTo>
                    <a:pt x="0" y="75"/>
                  </a:lnTo>
                  <a:lnTo>
                    <a:pt x="125" y="75"/>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4" name="Freeform 245">
              <a:extLst>
                <a:ext uri="{FF2B5EF4-FFF2-40B4-BE49-F238E27FC236}">
                  <a16:creationId xmlns:a16="http://schemas.microsoft.com/office/drawing/2014/main" id="{F0525E31-344F-4401-AE80-DE2FFE403E2D}"/>
                </a:ext>
              </a:extLst>
            </p:cNvPr>
            <p:cNvSpPr>
              <a:spLocks/>
            </p:cNvSpPr>
            <p:nvPr/>
          </p:nvSpPr>
          <p:spPr bwMode="auto">
            <a:xfrm>
              <a:off x="11863388" y="3848101"/>
              <a:ext cx="238125" cy="60325"/>
            </a:xfrm>
            <a:custGeom>
              <a:avLst/>
              <a:gdLst>
                <a:gd name="T0" fmla="*/ 31 w 301"/>
                <a:gd name="T1" fmla="*/ 0 h 74"/>
                <a:gd name="T2" fmla="*/ 31 w 301"/>
                <a:gd name="T3" fmla="*/ 0 h 74"/>
                <a:gd name="T4" fmla="*/ 24 w 301"/>
                <a:gd name="T5" fmla="*/ 0 h 74"/>
                <a:gd name="T6" fmla="*/ 19 w 301"/>
                <a:gd name="T7" fmla="*/ 3 h 74"/>
                <a:gd name="T8" fmla="*/ 14 w 301"/>
                <a:gd name="T9" fmla="*/ 5 h 74"/>
                <a:gd name="T10" fmla="*/ 10 w 301"/>
                <a:gd name="T11" fmla="*/ 11 h 74"/>
                <a:gd name="T12" fmla="*/ 5 w 301"/>
                <a:gd name="T13" fmla="*/ 16 h 74"/>
                <a:gd name="T14" fmla="*/ 3 w 301"/>
                <a:gd name="T15" fmla="*/ 21 h 74"/>
                <a:gd name="T16" fmla="*/ 0 w 301"/>
                <a:gd name="T17" fmla="*/ 30 h 74"/>
                <a:gd name="T18" fmla="*/ 0 w 301"/>
                <a:gd name="T19" fmla="*/ 36 h 74"/>
                <a:gd name="T20" fmla="*/ 0 w 301"/>
                <a:gd name="T21" fmla="*/ 36 h 74"/>
                <a:gd name="T22" fmla="*/ 0 w 301"/>
                <a:gd name="T23" fmla="*/ 44 h 74"/>
                <a:gd name="T24" fmla="*/ 3 w 301"/>
                <a:gd name="T25" fmla="*/ 51 h 74"/>
                <a:gd name="T26" fmla="*/ 5 w 301"/>
                <a:gd name="T27" fmla="*/ 56 h 74"/>
                <a:gd name="T28" fmla="*/ 10 w 301"/>
                <a:gd name="T29" fmla="*/ 62 h 74"/>
                <a:gd name="T30" fmla="*/ 14 w 301"/>
                <a:gd name="T31" fmla="*/ 67 h 74"/>
                <a:gd name="T32" fmla="*/ 19 w 301"/>
                <a:gd name="T33" fmla="*/ 70 h 74"/>
                <a:gd name="T34" fmla="*/ 24 w 301"/>
                <a:gd name="T35" fmla="*/ 73 h 74"/>
                <a:gd name="T36" fmla="*/ 31 w 301"/>
                <a:gd name="T37" fmla="*/ 74 h 74"/>
                <a:gd name="T38" fmla="*/ 301 w 301"/>
                <a:gd name="T39" fmla="*/ 74 h 74"/>
                <a:gd name="T40" fmla="*/ 301 w 301"/>
                <a:gd name="T41" fmla="*/ 0 h 74"/>
                <a:gd name="T42" fmla="*/ 31 w 301"/>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74">
                  <a:moveTo>
                    <a:pt x="31" y="0"/>
                  </a:moveTo>
                  <a:lnTo>
                    <a:pt x="31" y="0"/>
                  </a:lnTo>
                  <a:lnTo>
                    <a:pt x="24" y="0"/>
                  </a:lnTo>
                  <a:lnTo>
                    <a:pt x="19" y="3"/>
                  </a:lnTo>
                  <a:lnTo>
                    <a:pt x="14" y="5"/>
                  </a:lnTo>
                  <a:lnTo>
                    <a:pt x="10" y="11"/>
                  </a:lnTo>
                  <a:lnTo>
                    <a:pt x="5" y="16"/>
                  </a:lnTo>
                  <a:lnTo>
                    <a:pt x="3" y="21"/>
                  </a:lnTo>
                  <a:lnTo>
                    <a:pt x="0" y="30"/>
                  </a:lnTo>
                  <a:lnTo>
                    <a:pt x="0" y="36"/>
                  </a:lnTo>
                  <a:lnTo>
                    <a:pt x="0" y="36"/>
                  </a:lnTo>
                  <a:lnTo>
                    <a:pt x="0" y="44"/>
                  </a:lnTo>
                  <a:lnTo>
                    <a:pt x="3" y="51"/>
                  </a:lnTo>
                  <a:lnTo>
                    <a:pt x="5" y="56"/>
                  </a:lnTo>
                  <a:lnTo>
                    <a:pt x="10" y="62"/>
                  </a:lnTo>
                  <a:lnTo>
                    <a:pt x="14" y="67"/>
                  </a:lnTo>
                  <a:lnTo>
                    <a:pt x="19" y="70"/>
                  </a:lnTo>
                  <a:lnTo>
                    <a:pt x="24" y="73"/>
                  </a:lnTo>
                  <a:lnTo>
                    <a:pt x="31" y="74"/>
                  </a:lnTo>
                  <a:lnTo>
                    <a:pt x="301" y="74"/>
                  </a:lnTo>
                  <a:lnTo>
                    <a:pt x="301"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95" name="Freeform 246">
              <a:extLst>
                <a:ext uri="{FF2B5EF4-FFF2-40B4-BE49-F238E27FC236}">
                  <a16:creationId xmlns:a16="http://schemas.microsoft.com/office/drawing/2014/main" id="{948FC01C-8078-43A3-A721-F9BA5B81E2D1}"/>
                </a:ext>
              </a:extLst>
            </p:cNvPr>
            <p:cNvSpPr>
              <a:spLocks/>
            </p:cNvSpPr>
            <p:nvPr/>
          </p:nvSpPr>
          <p:spPr bwMode="auto">
            <a:xfrm>
              <a:off x="11606213" y="4032251"/>
              <a:ext cx="206375" cy="60325"/>
            </a:xfrm>
            <a:custGeom>
              <a:avLst/>
              <a:gdLst>
                <a:gd name="T0" fmla="*/ 228 w 259"/>
                <a:gd name="T1" fmla="*/ 0 h 74"/>
                <a:gd name="T2" fmla="*/ 228 w 259"/>
                <a:gd name="T3" fmla="*/ 0 h 74"/>
                <a:gd name="T4" fmla="*/ 235 w 259"/>
                <a:gd name="T5" fmla="*/ 1 h 74"/>
                <a:gd name="T6" fmla="*/ 240 w 259"/>
                <a:gd name="T7" fmla="*/ 3 h 74"/>
                <a:gd name="T8" fmla="*/ 246 w 259"/>
                <a:gd name="T9" fmla="*/ 7 h 74"/>
                <a:gd name="T10" fmla="*/ 251 w 259"/>
                <a:gd name="T11" fmla="*/ 11 h 74"/>
                <a:gd name="T12" fmla="*/ 254 w 259"/>
                <a:gd name="T13" fmla="*/ 16 h 74"/>
                <a:gd name="T14" fmla="*/ 258 w 259"/>
                <a:gd name="T15" fmla="*/ 23 h 74"/>
                <a:gd name="T16" fmla="*/ 259 w 259"/>
                <a:gd name="T17" fmla="*/ 30 h 74"/>
                <a:gd name="T18" fmla="*/ 259 w 259"/>
                <a:gd name="T19" fmla="*/ 38 h 74"/>
                <a:gd name="T20" fmla="*/ 259 w 259"/>
                <a:gd name="T21" fmla="*/ 38 h 74"/>
                <a:gd name="T22" fmla="*/ 259 w 259"/>
                <a:gd name="T23" fmla="*/ 44 h 74"/>
                <a:gd name="T24" fmla="*/ 258 w 259"/>
                <a:gd name="T25" fmla="*/ 51 h 74"/>
                <a:gd name="T26" fmla="*/ 254 w 259"/>
                <a:gd name="T27" fmla="*/ 58 h 74"/>
                <a:gd name="T28" fmla="*/ 251 w 259"/>
                <a:gd name="T29" fmla="*/ 63 h 74"/>
                <a:gd name="T30" fmla="*/ 246 w 259"/>
                <a:gd name="T31" fmla="*/ 67 h 74"/>
                <a:gd name="T32" fmla="*/ 240 w 259"/>
                <a:gd name="T33" fmla="*/ 71 h 74"/>
                <a:gd name="T34" fmla="*/ 235 w 259"/>
                <a:gd name="T35" fmla="*/ 73 h 74"/>
                <a:gd name="T36" fmla="*/ 228 w 259"/>
                <a:gd name="T37" fmla="*/ 74 h 74"/>
                <a:gd name="T38" fmla="*/ 0 w 259"/>
                <a:gd name="T39" fmla="*/ 74 h 74"/>
                <a:gd name="T40" fmla="*/ 0 w 259"/>
                <a:gd name="T41" fmla="*/ 0 h 74"/>
                <a:gd name="T42" fmla="*/ 228 w 2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74">
                  <a:moveTo>
                    <a:pt x="228" y="0"/>
                  </a:moveTo>
                  <a:lnTo>
                    <a:pt x="228" y="0"/>
                  </a:lnTo>
                  <a:lnTo>
                    <a:pt x="235" y="1"/>
                  </a:lnTo>
                  <a:lnTo>
                    <a:pt x="240" y="3"/>
                  </a:lnTo>
                  <a:lnTo>
                    <a:pt x="246" y="7"/>
                  </a:lnTo>
                  <a:lnTo>
                    <a:pt x="251" y="11"/>
                  </a:lnTo>
                  <a:lnTo>
                    <a:pt x="254" y="16"/>
                  </a:lnTo>
                  <a:lnTo>
                    <a:pt x="258" y="23"/>
                  </a:lnTo>
                  <a:lnTo>
                    <a:pt x="259" y="30"/>
                  </a:lnTo>
                  <a:lnTo>
                    <a:pt x="259" y="38"/>
                  </a:lnTo>
                  <a:lnTo>
                    <a:pt x="259" y="38"/>
                  </a:lnTo>
                  <a:lnTo>
                    <a:pt x="259" y="44"/>
                  </a:lnTo>
                  <a:lnTo>
                    <a:pt x="258" y="51"/>
                  </a:lnTo>
                  <a:lnTo>
                    <a:pt x="254" y="58"/>
                  </a:lnTo>
                  <a:lnTo>
                    <a:pt x="251" y="63"/>
                  </a:lnTo>
                  <a:lnTo>
                    <a:pt x="246" y="67"/>
                  </a:lnTo>
                  <a:lnTo>
                    <a:pt x="240" y="71"/>
                  </a:lnTo>
                  <a:lnTo>
                    <a:pt x="235" y="73"/>
                  </a:lnTo>
                  <a:lnTo>
                    <a:pt x="228" y="74"/>
                  </a:lnTo>
                  <a:lnTo>
                    <a:pt x="0" y="74"/>
                  </a:lnTo>
                  <a:lnTo>
                    <a:pt x="0" y="0"/>
                  </a:lnTo>
                  <a:lnTo>
                    <a:pt x="2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6" name="Freeform 247">
              <a:extLst>
                <a:ext uri="{FF2B5EF4-FFF2-40B4-BE49-F238E27FC236}">
                  <a16:creationId xmlns:a16="http://schemas.microsoft.com/office/drawing/2014/main" id="{9571C955-2987-4482-A23A-F3B33A414688}"/>
                </a:ext>
              </a:extLst>
            </p:cNvPr>
            <p:cNvSpPr>
              <a:spLocks/>
            </p:cNvSpPr>
            <p:nvPr/>
          </p:nvSpPr>
          <p:spPr bwMode="auto">
            <a:xfrm>
              <a:off x="11517313" y="3848101"/>
              <a:ext cx="255588" cy="60325"/>
            </a:xfrm>
            <a:custGeom>
              <a:avLst/>
              <a:gdLst>
                <a:gd name="T0" fmla="*/ 291 w 322"/>
                <a:gd name="T1" fmla="*/ 0 h 74"/>
                <a:gd name="T2" fmla="*/ 291 w 322"/>
                <a:gd name="T3" fmla="*/ 0 h 74"/>
                <a:gd name="T4" fmla="*/ 297 w 322"/>
                <a:gd name="T5" fmla="*/ 0 h 74"/>
                <a:gd name="T6" fmla="*/ 304 w 322"/>
                <a:gd name="T7" fmla="*/ 3 h 74"/>
                <a:gd name="T8" fmla="*/ 309 w 322"/>
                <a:gd name="T9" fmla="*/ 5 h 74"/>
                <a:gd name="T10" fmla="*/ 313 w 322"/>
                <a:gd name="T11" fmla="*/ 11 h 74"/>
                <a:gd name="T12" fmla="*/ 317 w 322"/>
                <a:gd name="T13" fmla="*/ 16 h 74"/>
                <a:gd name="T14" fmla="*/ 320 w 322"/>
                <a:gd name="T15" fmla="*/ 21 h 74"/>
                <a:gd name="T16" fmla="*/ 321 w 322"/>
                <a:gd name="T17" fmla="*/ 30 h 74"/>
                <a:gd name="T18" fmla="*/ 322 w 322"/>
                <a:gd name="T19" fmla="*/ 36 h 74"/>
                <a:gd name="T20" fmla="*/ 322 w 322"/>
                <a:gd name="T21" fmla="*/ 36 h 74"/>
                <a:gd name="T22" fmla="*/ 321 w 322"/>
                <a:gd name="T23" fmla="*/ 44 h 74"/>
                <a:gd name="T24" fmla="*/ 320 w 322"/>
                <a:gd name="T25" fmla="*/ 51 h 74"/>
                <a:gd name="T26" fmla="*/ 317 w 322"/>
                <a:gd name="T27" fmla="*/ 56 h 74"/>
                <a:gd name="T28" fmla="*/ 313 w 322"/>
                <a:gd name="T29" fmla="*/ 62 h 74"/>
                <a:gd name="T30" fmla="*/ 309 w 322"/>
                <a:gd name="T31" fmla="*/ 67 h 74"/>
                <a:gd name="T32" fmla="*/ 304 w 322"/>
                <a:gd name="T33" fmla="*/ 70 h 74"/>
                <a:gd name="T34" fmla="*/ 297 w 322"/>
                <a:gd name="T35" fmla="*/ 73 h 74"/>
                <a:gd name="T36" fmla="*/ 291 w 322"/>
                <a:gd name="T37" fmla="*/ 74 h 74"/>
                <a:gd name="T38" fmla="*/ 0 w 322"/>
                <a:gd name="T39" fmla="*/ 74 h 74"/>
                <a:gd name="T40" fmla="*/ 0 w 322"/>
                <a:gd name="T41" fmla="*/ 0 h 74"/>
                <a:gd name="T42" fmla="*/ 29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291" y="0"/>
                  </a:moveTo>
                  <a:lnTo>
                    <a:pt x="291" y="0"/>
                  </a:lnTo>
                  <a:lnTo>
                    <a:pt x="297" y="0"/>
                  </a:lnTo>
                  <a:lnTo>
                    <a:pt x="304" y="3"/>
                  </a:lnTo>
                  <a:lnTo>
                    <a:pt x="309" y="5"/>
                  </a:lnTo>
                  <a:lnTo>
                    <a:pt x="313" y="11"/>
                  </a:lnTo>
                  <a:lnTo>
                    <a:pt x="317" y="16"/>
                  </a:lnTo>
                  <a:lnTo>
                    <a:pt x="320" y="21"/>
                  </a:lnTo>
                  <a:lnTo>
                    <a:pt x="321" y="30"/>
                  </a:lnTo>
                  <a:lnTo>
                    <a:pt x="322" y="36"/>
                  </a:lnTo>
                  <a:lnTo>
                    <a:pt x="322" y="36"/>
                  </a:lnTo>
                  <a:lnTo>
                    <a:pt x="321" y="44"/>
                  </a:lnTo>
                  <a:lnTo>
                    <a:pt x="320" y="51"/>
                  </a:lnTo>
                  <a:lnTo>
                    <a:pt x="317" y="56"/>
                  </a:lnTo>
                  <a:lnTo>
                    <a:pt x="313" y="62"/>
                  </a:lnTo>
                  <a:lnTo>
                    <a:pt x="309" y="67"/>
                  </a:lnTo>
                  <a:lnTo>
                    <a:pt x="304" y="70"/>
                  </a:lnTo>
                  <a:lnTo>
                    <a:pt x="297" y="73"/>
                  </a:lnTo>
                  <a:lnTo>
                    <a:pt x="291" y="74"/>
                  </a:lnTo>
                  <a:lnTo>
                    <a:pt x="0" y="74"/>
                  </a:lnTo>
                  <a:lnTo>
                    <a:pt x="0" y="0"/>
                  </a:lnTo>
                  <a:lnTo>
                    <a:pt x="29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7" name="Freeform 248">
              <a:extLst>
                <a:ext uri="{FF2B5EF4-FFF2-40B4-BE49-F238E27FC236}">
                  <a16:creationId xmlns:a16="http://schemas.microsoft.com/office/drawing/2014/main" id="{06626D52-C22F-46EE-86E4-75860F4A9B99}"/>
                </a:ext>
              </a:extLst>
            </p:cNvPr>
            <p:cNvSpPr>
              <a:spLocks/>
            </p:cNvSpPr>
            <p:nvPr/>
          </p:nvSpPr>
          <p:spPr bwMode="auto">
            <a:xfrm>
              <a:off x="11517313" y="4625976"/>
              <a:ext cx="252413" cy="58738"/>
            </a:xfrm>
            <a:custGeom>
              <a:avLst/>
              <a:gdLst>
                <a:gd name="T0" fmla="*/ 289 w 320"/>
                <a:gd name="T1" fmla="*/ 0 h 74"/>
                <a:gd name="T2" fmla="*/ 289 w 320"/>
                <a:gd name="T3" fmla="*/ 0 h 74"/>
                <a:gd name="T4" fmla="*/ 295 w 320"/>
                <a:gd name="T5" fmla="*/ 0 h 74"/>
                <a:gd name="T6" fmla="*/ 301 w 320"/>
                <a:gd name="T7" fmla="*/ 3 h 74"/>
                <a:gd name="T8" fmla="*/ 306 w 320"/>
                <a:gd name="T9" fmla="*/ 7 h 74"/>
                <a:gd name="T10" fmla="*/ 312 w 320"/>
                <a:gd name="T11" fmla="*/ 11 h 74"/>
                <a:gd name="T12" fmla="*/ 314 w 320"/>
                <a:gd name="T13" fmla="*/ 16 h 74"/>
                <a:gd name="T14" fmla="*/ 317 w 320"/>
                <a:gd name="T15" fmla="*/ 23 h 74"/>
                <a:gd name="T16" fmla="*/ 320 w 320"/>
                <a:gd name="T17" fmla="*/ 30 h 74"/>
                <a:gd name="T18" fmla="*/ 320 w 320"/>
                <a:gd name="T19" fmla="*/ 37 h 74"/>
                <a:gd name="T20" fmla="*/ 320 w 320"/>
                <a:gd name="T21" fmla="*/ 37 h 74"/>
                <a:gd name="T22" fmla="*/ 320 w 320"/>
                <a:gd name="T23" fmla="*/ 45 h 74"/>
                <a:gd name="T24" fmla="*/ 317 w 320"/>
                <a:gd name="T25" fmla="*/ 52 h 74"/>
                <a:gd name="T26" fmla="*/ 314 w 320"/>
                <a:gd name="T27" fmla="*/ 58 h 74"/>
                <a:gd name="T28" fmla="*/ 312 w 320"/>
                <a:gd name="T29" fmla="*/ 64 h 74"/>
                <a:gd name="T30" fmla="*/ 306 w 320"/>
                <a:gd name="T31" fmla="*/ 68 h 74"/>
                <a:gd name="T32" fmla="*/ 301 w 320"/>
                <a:gd name="T33" fmla="*/ 72 h 74"/>
                <a:gd name="T34" fmla="*/ 295 w 320"/>
                <a:gd name="T35" fmla="*/ 73 h 74"/>
                <a:gd name="T36" fmla="*/ 289 w 320"/>
                <a:gd name="T37" fmla="*/ 74 h 74"/>
                <a:gd name="T38" fmla="*/ 0 w 320"/>
                <a:gd name="T39" fmla="*/ 74 h 74"/>
                <a:gd name="T40" fmla="*/ 0 w 320"/>
                <a:gd name="T41" fmla="*/ 0 h 74"/>
                <a:gd name="T42" fmla="*/ 289 w 320"/>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74">
                  <a:moveTo>
                    <a:pt x="289" y="0"/>
                  </a:moveTo>
                  <a:lnTo>
                    <a:pt x="289" y="0"/>
                  </a:lnTo>
                  <a:lnTo>
                    <a:pt x="295" y="0"/>
                  </a:lnTo>
                  <a:lnTo>
                    <a:pt x="301" y="3"/>
                  </a:lnTo>
                  <a:lnTo>
                    <a:pt x="306" y="7"/>
                  </a:lnTo>
                  <a:lnTo>
                    <a:pt x="312" y="11"/>
                  </a:lnTo>
                  <a:lnTo>
                    <a:pt x="314" y="16"/>
                  </a:lnTo>
                  <a:lnTo>
                    <a:pt x="317" y="23"/>
                  </a:lnTo>
                  <a:lnTo>
                    <a:pt x="320" y="30"/>
                  </a:lnTo>
                  <a:lnTo>
                    <a:pt x="320" y="37"/>
                  </a:lnTo>
                  <a:lnTo>
                    <a:pt x="320" y="37"/>
                  </a:lnTo>
                  <a:lnTo>
                    <a:pt x="320" y="45"/>
                  </a:lnTo>
                  <a:lnTo>
                    <a:pt x="317" y="52"/>
                  </a:lnTo>
                  <a:lnTo>
                    <a:pt x="314" y="58"/>
                  </a:lnTo>
                  <a:lnTo>
                    <a:pt x="312" y="64"/>
                  </a:lnTo>
                  <a:lnTo>
                    <a:pt x="306" y="68"/>
                  </a:lnTo>
                  <a:lnTo>
                    <a:pt x="301" y="72"/>
                  </a:lnTo>
                  <a:lnTo>
                    <a:pt x="295" y="73"/>
                  </a:lnTo>
                  <a:lnTo>
                    <a:pt x="289" y="74"/>
                  </a:lnTo>
                  <a:lnTo>
                    <a:pt x="0" y="74"/>
                  </a:lnTo>
                  <a:lnTo>
                    <a:pt x="0" y="0"/>
                  </a:lnTo>
                  <a:lnTo>
                    <a:pt x="28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8" name="Freeform 249">
              <a:extLst>
                <a:ext uri="{FF2B5EF4-FFF2-40B4-BE49-F238E27FC236}">
                  <a16:creationId xmlns:a16="http://schemas.microsoft.com/office/drawing/2014/main" id="{9CC7A7C7-3437-4350-A190-196FAA4F78A4}"/>
                </a:ext>
              </a:extLst>
            </p:cNvPr>
            <p:cNvSpPr>
              <a:spLocks/>
            </p:cNvSpPr>
            <p:nvPr/>
          </p:nvSpPr>
          <p:spPr bwMode="auto">
            <a:xfrm>
              <a:off x="11849100" y="4625976"/>
              <a:ext cx="322263" cy="58738"/>
            </a:xfrm>
            <a:custGeom>
              <a:avLst/>
              <a:gdLst>
                <a:gd name="T0" fmla="*/ 31 w 406"/>
                <a:gd name="T1" fmla="*/ 0 h 74"/>
                <a:gd name="T2" fmla="*/ 31 w 406"/>
                <a:gd name="T3" fmla="*/ 0 h 74"/>
                <a:gd name="T4" fmla="*/ 26 w 406"/>
                <a:gd name="T5" fmla="*/ 0 h 74"/>
                <a:gd name="T6" fmla="*/ 19 w 406"/>
                <a:gd name="T7" fmla="*/ 3 h 74"/>
                <a:gd name="T8" fmla="*/ 14 w 406"/>
                <a:gd name="T9" fmla="*/ 7 h 74"/>
                <a:gd name="T10" fmla="*/ 10 w 406"/>
                <a:gd name="T11" fmla="*/ 11 h 74"/>
                <a:gd name="T12" fmla="*/ 6 w 406"/>
                <a:gd name="T13" fmla="*/ 16 h 74"/>
                <a:gd name="T14" fmla="*/ 3 w 406"/>
                <a:gd name="T15" fmla="*/ 23 h 74"/>
                <a:gd name="T16" fmla="*/ 2 w 406"/>
                <a:gd name="T17" fmla="*/ 30 h 74"/>
                <a:gd name="T18" fmla="*/ 0 w 406"/>
                <a:gd name="T19" fmla="*/ 37 h 74"/>
                <a:gd name="T20" fmla="*/ 0 w 406"/>
                <a:gd name="T21" fmla="*/ 37 h 74"/>
                <a:gd name="T22" fmla="*/ 2 w 406"/>
                <a:gd name="T23" fmla="*/ 45 h 74"/>
                <a:gd name="T24" fmla="*/ 3 w 406"/>
                <a:gd name="T25" fmla="*/ 52 h 74"/>
                <a:gd name="T26" fmla="*/ 6 w 406"/>
                <a:gd name="T27" fmla="*/ 58 h 74"/>
                <a:gd name="T28" fmla="*/ 10 w 406"/>
                <a:gd name="T29" fmla="*/ 64 h 74"/>
                <a:gd name="T30" fmla="*/ 14 w 406"/>
                <a:gd name="T31" fmla="*/ 68 h 74"/>
                <a:gd name="T32" fmla="*/ 19 w 406"/>
                <a:gd name="T33" fmla="*/ 72 h 74"/>
                <a:gd name="T34" fmla="*/ 26 w 406"/>
                <a:gd name="T35" fmla="*/ 73 h 74"/>
                <a:gd name="T36" fmla="*/ 31 w 406"/>
                <a:gd name="T37" fmla="*/ 74 h 74"/>
                <a:gd name="T38" fmla="*/ 406 w 406"/>
                <a:gd name="T39" fmla="*/ 74 h 74"/>
                <a:gd name="T40" fmla="*/ 406 w 406"/>
                <a:gd name="T41" fmla="*/ 0 h 74"/>
                <a:gd name="T42" fmla="*/ 31 w 406"/>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 h="74">
                  <a:moveTo>
                    <a:pt x="31" y="0"/>
                  </a:moveTo>
                  <a:lnTo>
                    <a:pt x="31" y="0"/>
                  </a:lnTo>
                  <a:lnTo>
                    <a:pt x="26" y="0"/>
                  </a:lnTo>
                  <a:lnTo>
                    <a:pt x="19" y="3"/>
                  </a:lnTo>
                  <a:lnTo>
                    <a:pt x="14" y="7"/>
                  </a:lnTo>
                  <a:lnTo>
                    <a:pt x="10" y="11"/>
                  </a:lnTo>
                  <a:lnTo>
                    <a:pt x="6" y="16"/>
                  </a:lnTo>
                  <a:lnTo>
                    <a:pt x="3" y="23"/>
                  </a:lnTo>
                  <a:lnTo>
                    <a:pt x="2" y="30"/>
                  </a:lnTo>
                  <a:lnTo>
                    <a:pt x="0" y="37"/>
                  </a:lnTo>
                  <a:lnTo>
                    <a:pt x="0" y="37"/>
                  </a:lnTo>
                  <a:lnTo>
                    <a:pt x="2" y="45"/>
                  </a:lnTo>
                  <a:lnTo>
                    <a:pt x="3" y="52"/>
                  </a:lnTo>
                  <a:lnTo>
                    <a:pt x="6" y="58"/>
                  </a:lnTo>
                  <a:lnTo>
                    <a:pt x="10" y="64"/>
                  </a:lnTo>
                  <a:lnTo>
                    <a:pt x="14" y="68"/>
                  </a:lnTo>
                  <a:lnTo>
                    <a:pt x="19" y="72"/>
                  </a:lnTo>
                  <a:lnTo>
                    <a:pt x="26" y="73"/>
                  </a:lnTo>
                  <a:lnTo>
                    <a:pt x="31" y="74"/>
                  </a:lnTo>
                  <a:lnTo>
                    <a:pt x="406" y="74"/>
                  </a:lnTo>
                  <a:lnTo>
                    <a:pt x="40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9" name="Freeform 250">
              <a:extLst>
                <a:ext uri="{FF2B5EF4-FFF2-40B4-BE49-F238E27FC236}">
                  <a16:creationId xmlns:a16="http://schemas.microsoft.com/office/drawing/2014/main" id="{D640CD69-0013-4595-93CB-CC80EBE89851}"/>
                </a:ext>
              </a:extLst>
            </p:cNvPr>
            <p:cNvSpPr>
              <a:spLocks/>
            </p:cNvSpPr>
            <p:nvPr/>
          </p:nvSpPr>
          <p:spPr bwMode="auto">
            <a:xfrm>
              <a:off x="11914188" y="4032251"/>
              <a:ext cx="257175" cy="60325"/>
            </a:xfrm>
            <a:custGeom>
              <a:avLst/>
              <a:gdLst>
                <a:gd name="T0" fmla="*/ 31 w 322"/>
                <a:gd name="T1" fmla="*/ 0 h 74"/>
                <a:gd name="T2" fmla="*/ 31 w 322"/>
                <a:gd name="T3" fmla="*/ 0 h 74"/>
                <a:gd name="T4" fmla="*/ 24 w 322"/>
                <a:gd name="T5" fmla="*/ 1 h 74"/>
                <a:gd name="T6" fmla="*/ 19 w 322"/>
                <a:gd name="T7" fmla="*/ 3 h 74"/>
                <a:gd name="T8" fmla="*/ 13 w 322"/>
                <a:gd name="T9" fmla="*/ 7 h 74"/>
                <a:gd name="T10" fmla="*/ 8 w 322"/>
                <a:gd name="T11" fmla="*/ 11 h 74"/>
                <a:gd name="T12" fmla="*/ 5 w 322"/>
                <a:gd name="T13" fmla="*/ 16 h 74"/>
                <a:gd name="T14" fmla="*/ 2 w 322"/>
                <a:gd name="T15" fmla="*/ 23 h 74"/>
                <a:gd name="T16" fmla="*/ 0 w 322"/>
                <a:gd name="T17" fmla="*/ 30 h 74"/>
                <a:gd name="T18" fmla="*/ 0 w 322"/>
                <a:gd name="T19" fmla="*/ 38 h 74"/>
                <a:gd name="T20" fmla="*/ 0 w 322"/>
                <a:gd name="T21" fmla="*/ 38 h 74"/>
                <a:gd name="T22" fmla="*/ 0 w 322"/>
                <a:gd name="T23" fmla="*/ 44 h 74"/>
                <a:gd name="T24" fmla="*/ 2 w 322"/>
                <a:gd name="T25" fmla="*/ 51 h 74"/>
                <a:gd name="T26" fmla="*/ 5 w 322"/>
                <a:gd name="T27" fmla="*/ 58 h 74"/>
                <a:gd name="T28" fmla="*/ 8 w 322"/>
                <a:gd name="T29" fmla="*/ 63 h 74"/>
                <a:gd name="T30" fmla="*/ 13 w 322"/>
                <a:gd name="T31" fmla="*/ 67 h 74"/>
                <a:gd name="T32" fmla="*/ 19 w 322"/>
                <a:gd name="T33" fmla="*/ 71 h 74"/>
                <a:gd name="T34" fmla="*/ 24 w 322"/>
                <a:gd name="T35" fmla="*/ 73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3"/>
                  </a:lnTo>
                  <a:lnTo>
                    <a:pt x="13" y="7"/>
                  </a:lnTo>
                  <a:lnTo>
                    <a:pt x="8" y="11"/>
                  </a:lnTo>
                  <a:lnTo>
                    <a:pt x="5" y="16"/>
                  </a:lnTo>
                  <a:lnTo>
                    <a:pt x="2" y="23"/>
                  </a:lnTo>
                  <a:lnTo>
                    <a:pt x="0" y="30"/>
                  </a:lnTo>
                  <a:lnTo>
                    <a:pt x="0" y="38"/>
                  </a:lnTo>
                  <a:lnTo>
                    <a:pt x="0" y="38"/>
                  </a:lnTo>
                  <a:lnTo>
                    <a:pt x="0" y="44"/>
                  </a:lnTo>
                  <a:lnTo>
                    <a:pt x="2" y="51"/>
                  </a:lnTo>
                  <a:lnTo>
                    <a:pt x="5" y="58"/>
                  </a:lnTo>
                  <a:lnTo>
                    <a:pt x="8" y="63"/>
                  </a:lnTo>
                  <a:lnTo>
                    <a:pt x="13" y="67"/>
                  </a:lnTo>
                  <a:lnTo>
                    <a:pt x="19" y="71"/>
                  </a:lnTo>
                  <a:lnTo>
                    <a:pt x="24" y="73"/>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0" name="Freeform 251">
              <a:extLst>
                <a:ext uri="{FF2B5EF4-FFF2-40B4-BE49-F238E27FC236}">
                  <a16:creationId xmlns:a16="http://schemas.microsoft.com/office/drawing/2014/main" id="{43BA51B0-035F-4821-84FF-D1B0FD1D0E12}"/>
                </a:ext>
              </a:extLst>
            </p:cNvPr>
            <p:cNvSpPr>
              <a:spLocks/>
            </p:cNvSpPr>
            <p:nvPr/>
          </p:nvSpPr>
          <p:spPr bwMode="auto">
            <a:xfrm>
              <a:off x="11996738" y="4440238"/>
              <a:ext cx="157163" cy="60325"/>
            </a:xfrm>
            <a:custGeom>
              <a:avLst/>
              <a:gdLst>
                <a:gd name="T0" fmla="*/ 31 w 196"/>
                <a:gd name="T1" fmla="*/ 0 h 74"/>
                <a:gd name="T2" fmla="*/ 31 w 196"/>
                <a:gd name="T3" fmla="*/ 0 h 74"/>
                <a:gd name="T4" fmla="*/ 31 w 196"/>
                <a:gd name="T5" fmla="*/ 0 h 74"/>
                <a:gd name="T6" fmla="*/ 24 w 196"/>
                <a:gd name="T7" fmla="*/ 1 h 74"/>
                <a:gd name="T8" fmla="*/ 18 w 196"/>
                <a:gd name="T9" fmla="*/ 4 h 74"/>
                <a:gd name="T10" fmla="*/ 13 w 196"/>
                <a:gd name="T11" fmla="*/ 7 h 74"/>
                <a:gd name="T12" fmla="*/ 9 w 196"/>
                <a:gd name="T13" fmla="*/ 12 h 74"/>
                <a:gd name="T14" fmla="*/ 5 w 196"/>
                <a:gd name="T15" fmla="*/ 17 h 74"/>
                <a:gd name="T16" fmla="*/ 2 w 196"/>
                <a:gd name="T17" fmla="*/ 23 h 74"/>
                <a:gd name="T18" fmla="*/ 0 w 196"/>
                <a:gd name="T19" fmla="*/ 30 h 74"/>
                <a:gd name="T20" fmla="*/ 0 w 196"/>
                <a:gd name="T21" fmla="*/ 38 h 74"/>
                <a:gd name="T22" fmla="*/ 0 w 196"/>
                <a:gd name="T23" fmla="*/ 38 h 74"/>
                <a:gd name="T24" fmla="*/ 0 w 196"/>
                <a:gd name="T25" fmla="*/ 44 h 74"/>
                <a:gd name="T26" fmla="*/ 2 w 196"/>
                <a:gd name="T27" fmla="*/ 51 h 74"/>
                <a:gd name="T28" fmla="*/ 5 w 196"/>
                <a:gd name="T29" fmla="*/ 58 h 74"/>
                <a:gd name="T30" fmla="*/ 9 w 196"/>
                <a:gd name="T31" fmla="*/ 63 h 74"/>
                <a:gd name="T32" fmla="*/ 13 w 196"/>
                <a:gd name="T33" fmla="*/ 67 h 74"/>
                <a:gd name="T34" fmla="*/ 18 w 196"/>
                <a:gd name="T35" fmla="*/ 71 h 74"/>
                <a:gd name="T36" fmla="*/ 24 w 196"/>
                <a:gd name="T37" fmla="*/ 74 h 74"/>
                <a:gd name="T38" fmla="*/ 31 w 196"/>
                <a:gd name="T39" fmla="*/ 74 h 74"/>
                <a:gd name="T40" fmla="*/ 31 w 196"/>
                <a:gd name="T41" fmla="*/ 74 h 74"/>
                <a:gd name="T42" fmla="*/ 196 w 196"/>
                <a:gd name="T43" fmla="*/ 74 h 74"/>
                <a:gd name="T44" fmla="*/ 196 w 196"/>
                <a:gd name="T45" fmla="*/ 0 h 74"/>
                <a:gd name="T46" fmla="*/ 31 w 196"/>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74">
                  <a:moveTo>
                    <a:pt x="31" y="0"/>
                  </a:moveTo>
                  <a:lnTo>
                    <a:pt x="31" y="0"/>
                  </a:lnTo>
                  <a:lnTo>
                    <a:pt x="31" y="0"/>
                  </a:lnTo>
                  <a:lnTo>
                    <a:pt x="24" y="1"/>
                  </a:lnTo>
                  <a:lnTo>
                    <a:pt x="18" y="4"/>
                  </a:lnTo>
                  <a:lnTo>
                    <a:pt x="13" y="7"/>
                  </a:lnTo>
                  <a:lnTo>
                    <a:pt x="9" y="12"/>
                  </a:lnTo>
                  <a:lnTo>
                    <a:pt x="5" y="17"/>
                  </a:lnTo>
                  <a:lnTo>
                    <a:pt x="2" y="23"/>
                  </a:lnTo>
                  <a:lnTo>
                    <a:pt x="0" y="30"/>
                  </a:lnTo>
                  <a:lnTo>
                    <a:pt x="0" y="38"/>
                  </a:lnTo>
                  <a:lnTo>
                    <a:pt x="0" y="38"/>
                  </a:lnTo>
                  <a:lnTo>
                    <a:pt x="0" y="44"/>
                  </a:lnTo>
                  <a:lnTo>
                    <a:pt x="2" y="51"/>
                  </a:lnTo>
                  <a:lnTo>
                    <a:pt x="5" y="58"/>
                  </a:lnTo>
                  <a:lnTo>
                    <a:pt x="9" y="63"/>
                  </a:lnTo>
                  <a:lnTo>
                    <a:pt x="13" y="67"/>
                  </a:lnTo>
                  <a:lnTo>
                    <a:pt x="18" y="71"/>
                  </a:lnTo>
                  <a:lnTo>
                    <a:pt x="24" y="74"/>
                  </a:lnTo>
                  <a:lnTo>
                    <a:pt x="31" y="74"/>
                  </a:lnTo>
                  <a:lnTo>
                    <a:pt x="31" y="74"/>
                  </a:lnTo>
                  <a:lnTo>
                    <a:pt x="196" y="74"/>
                  </a:lnTo>
                  <a:lnTo>
                    <a:pt x="19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1" name="Freeform 252">
              <a:extLst>
                <a:ext uri="{FF2B5EF4-FFF2-40B4-BE49-F238E27FC236}">
                  <a16:creationId xmlns:a16="http://schemas.microsoft.com/office/drawing/2014/main" id="{8FC89B95-EED1-45AA-BCEE-2FAC6C479820}"/>
                </a:ext>
              </a:extLst>
            </p:cNvPr>
            <p:cNvSpPr>
              <a:spLocks/>
            </p:cNvSpPr>
            <p:nvPr/>
          </p:nvSpPr>
          <p:spPr bwMode="auto">
            <a:xfrm>
              <a:off x="11533188" y="4810126"/>
              <a:ext cx="173038" cy="58738"/>
            </a:xfrm>
            <a:custGeom>
              <a:avLst/>
              <a:gdLst>
                <a:gd name="T0" fmla="*/ 188 w 219"/>
                <a:gd name="T1" fmla="*/ 0 h 75"/>
                <a:gd name="T2" fmla="*/ 188 w 219"/>
                <a:gd name="T3" fmla="*/ 0 h 75"/>
                <a:gd name="T4" fmla="*/ 195 w 219"/>
                <a:gd name="T5" fmla="*/ 2 h 75"/>
                <a:gd name="T6" fmla="*/ 200 w 219"/>
                <a:gd name="T7" fmla="*/ 3 h 75"/>
                <a:gd name="T8" fmla="*/ 205 w 219"/>
                <a:gd name="T9" fmla="*/ 7 h 75"/>
                <a:gd name="T10" fmla="*/ 211 w 219"/>
                <a:gd name="T11" fmla="*/ 11 h 75"/>
                <a:gd name="T12" fmla="*/ 213 w 219"/>
                <a:gd name="T13" fmla="*/ 16 h 75"/>
                <a:gd name="T14" fmla="*/ 218 w 219"/>
                <a:gd name="T15" fmla="*/ 23 h 75"/>
                <a:gd name="T16" fmla="*/ 219 w 219"/>
                <a:gd name="T17" fmla="*/ 30 h 75"/>
                <a:gd name="T18" fmla="*/ 219 w 219"/>
                <a:gd name="T19" fmla="*/ 38 h 75"/>
                <a:gd name="T20" fmla="*/ 219 w 219"/>
                <a:gd name="T21" fmla="*/ 38 h 75"/>
                <a:gd name="T22" fmla="*/ 219 w 219"/>
                <a:gd name="T23" fmla="*/ 45 h 75"/>
                <a:gd name="T24" fmla="*/ 218 w 219"/>
                <a:gd name="T25" fmla="*/ 52 h 75"/>
                <a:gd name="T26" fmla="*/ 213 w 219"/>
                <a:gd name="T27" fmla="*/ 58 h 75"/>
                <a:gd name="T28" fmla="*/ 211 w 219"/>
                <a:gd name="T29" fmla="*/ 64 h 75"/>
                <a:gd name="T30" fmla="*/ 205 w 219"/>
                <a:gd name="T31" fmla="*/ 68 h 75"/>
                <a:gd name="T32" fmla="*/ 200 w 219"/>
                <a:gd name="T33" fmla="*/ 72 h 75"/>
                <a:gd name="T34" fmla="*/ 195 w 219"/>
                <a:gd name="T35" fmla="*/ 75 h 75"/>
                <a:gd name="T36" fmla="*/ 188 w 219"/>
                <a:gd name="T37" fmla="*/ 75 h 75"/>
                <a:gd name="T38" fmla="*/ 0 w 219"/>
                <a:gd name="T39" fmla="*/ 75 h 75"/>
                <a:gd name="T40" fmla="*/ 0 w 219"/>
                <a:gd name="T41" fmla="*/ 0 h 75"/>
                <a:gd name="T42" fmla="*/ 188 w 219"/>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75">
                  <a:moveTo>
                    <a:pt x="188" y="0"/>
                  </a:moveTo>
                  <a:lnTo>
                    <a:pt x="188" y="0"/>
                  </a:lnTo>
                  <a:lnTo>
                    <a:pt x="195" y="2"/>
                  </a:lnTo>
                  <a:lnTo>
                    <a:pt x="200" y="3"/>
                  </a:lnTo>
                  <a:lnTo>
                    <a:pt x="205" y="7"/>
                  </a:lnTo>
                  <a:lnTo>
                    <a:pt x="211" y="11"/>
                  </a:lnTo>
                  <a:lnTo>
                    <a:pt x="213" y="16"/>
                  </a:lnTo>
                  <a:lnTo>
                    <a:pt x="218" y="23"/>
                  </a:lnTo>
                  <a:lnTo>
                    <a:pt x="219" y="30"/>
                  </a:lnTo>
                  <a:lnTo>
                    <a:pt x="219" y="38"/>
                  </a:lnTo>
                  <a:lnTo>
                    <a:pt x="219" y="38"/>
                  </a:lnTo>
                  <a:lnTo>
                    <a:pt x="219" y="45"/>
                  </a:lnTo>
                  <a:lnTo>
                    <a:pt x="218" y="52"/>
                  </a:lnTo>
                  <a:lnTo>
                    <a:pt x="213" y="58"/>
                  </a:lnTo>
                  <a:lnTo>
                    <a:pt x="211" y="64"/>
                  </a:lnTo>
                  <a:lnTo>
                    <a:pt x="205" y="68"/>
                  </a:lnTo>
                  <a:lnTo>
                    <a:pt x="200" y="72"/>
                  </a:lnTo>
                  <a:lnTo>
                    <a:pt x="195" y="75"/>
                  </a:lnTo>
                  <a:lnTo>
                    <a:pt x="188" y="75"/>
                  </a:lnTo>
                  <a:lnTo>
                    <a:pt x="0" y="75"/>
                  </a:lnTo>
                  <a:lnTo>
                    <a:pt x="0" y="0"/>
                  </a:lnTo>
                  <a:lnTo>
                    <a:pt x="18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2" name="Freeform 253">
              <a:extLst>
                <a:ext uri="{FF2B5EF4-FFF2-40B4-BE49-F238E27FC236}">
                  <a16:creationId xmlns:a16="http://schemas.microsoft.com/office/drawing/2014/main" id="{7811EC34-4B1F-4401-B9E8-09F7290FADBF}"/>
                </a:ext>
              </a:extLst>
            </p:cNvPr>
            <p:cNvSpPr>
              <a:spLocks/>
            </p:cNvSpPr>
            <p:nvPr/>
          </p:nvSpPr>
          <p:spPr bwMode="auto">
            <a:xfrm>
              <a:off x="11504613" y="3949701"/>
              <a:ext cx="679450" cy="904875"/>
            </a:xfrm>
            <a:custGeom>
              <a:avLst/>
              <a:gdLst>
                <a:gd name="T0" fmla="*/ 858 w 858"/>
                <a:gd name="T1" fmla="*/ 268 h 1140"/>
                <a:gd name="T2" fmla="*/ 856 w 858"/>
                <a:gd name="T3" fmla="*/ 284 h 1140"/>
                <a:gd name="T4" fmla="*/ 852 w 858"/>
                <a:gd name="T5" fmla="*/ 315 h 1140"/>
                <a:gd name="T6" fmla="*/ 843 w 858"/>
                <a:gd name="T7" fmla="*/ 346 h 1140"/>
                <a:gd name="T8" fmla="*/ 829 w 858"/>
                <a:gd name="T9" fmla="*/ 377 h 1140"/>
                <a:gd name="T10" fmla="*/ 812 w 858"/>
                <a:gd name="T11" fmla="*/ 408 h 1140"/>
                <a:gd name="T12" fmla="*/ 778 w 858"/>
                <a:gd name="T13" fmla="*/ 453 h 1140"/>
                <a:gd name="T14" fmla="*/ 724 w 858"/>
                <a:gd name="T15" fmla="*/ 512 h 1140"/>
                <a:gd name="T16" fmla="*/ 658 w 858"/>
                <a:gd name="T17" fmla="*/ 569 h 1140"/>
                <a:gd name="T18" fmla="*/ 587 w 858"/>
                <a:gd name="T19" fmla="*/ 626 h 1140"/>
                <a:gd name="T20" fmla="*/ 508 w 858"/>
                <a:gd name="T21" fmla="*/ 681 h 1140"/>
                <a:gd name="T22" fmla="*/ 349 w 858"/>
                <a:gd name="T23" fmla="*/ 789 h 1140"/>
                <a:gd name="T24" fmla="*/ 200 w 858"/>
                <a:gd name="T25" fmla="*/ 893 h 1140"/>
                <a:gd name="T26" fmla="*/ 135 w 858"/>
                <a:gd name="T27" fmla="*/ 944 h 1140"/>
                <a:gd name="T28" fmla="*/ 80 w 858"/>
                <a:gd name="T29" fmla="*/ 994 h 1140"/>
                <a:gd name="T30" fmla="*/ 38 w 858"/>
                <a:gd name="T31" fmla="*/ 1044 h 1140"/>
                <a:gd name="T32" fmla="*/ 22 w 858"/>
                <a:gd name="T33" fmla="*/ 1068 h 1140"/>
                <a:gd name="T34" fmla="*/ 9 w 858"/>
                <a:gd name="T35" fmla="*/ 1092 h 1140"/>
                <a:gd name="T36" fmla="*/ 3 w 858"/>
                <a:gd name="T37" fmla="*/ 1117 h 1140"/>
                <a:gd name="T38" fmla="*/ 0 w 858"/>
                <a:gd name="T39" fmla="*/ 1140 h 1140"/>
                <a:gd name="T40" fmla="*/ 0 w 858"/>
                <a:gd name="T41" fmla="*/ 872 h 1140"/>
                <a:gd name="T42" fmla="*/ 3 w 858"/>
                <a:gd name="T43" fmla="*/ 848 h 1140"/>
                <a:gd name="T44" fmla="*/ 9 w 858"/>
                <a:gd name="T45" fmla="*/ 824 h 1140"/>
                <a:gd name="T46" fmla="*/ 22 w 858"/>
                <a:gd name="T47" fmla="*/ 800 h 1140"/>
                <a:gd name="T48" fmla="*/ 38 w 858"/>
                <a:gd name="T49" fmla="*/ 775 h 1140"/>
                <a:gd name="T50" fmla="*/ 80 w 858"/>
                <a:gd name="T51" fmla="*/ 725 h 1140"/>
                <a:gd name="T52" fmla="*/ 135 w 858"/>
                <a:gd name="T53" fmla="*/ 676 h 1140"/>
                <a:gd name="T54" fmla="*/ 200 w 858"/>
                <a:gd name="T55" fmla="*/ 624 h 1140"/>
                <a:gd name="T56" fmla="*/ 349 w 858"/>
                <a:gd name="T57" fmla="*/ 520 h 1140"/>
                <a:gd name="T58" fmla="*/ 508 w 858"/>
                <a:gd name="T59" fmla="*/ 412 h 1140"/>
                <a:gd name="T60" fmla="*/ 587 w 858"/>
                <a:gd name="T61" fmla="*/ 357 h 1140"/>
                <a:gd name="T62" fmla="*/ 658 w 858"/>
                <a:gd name="T63" fmla="*/ 302 h 1140"/>
                <a:gd name="T64" fmla="*/ 724 w 858"/>
                <a:gd name="T65" fmla="*/ 244 h 1140"/>
                <a:gd name="T66" fmla="*/ 778 w 858"/>
                <a:gd name="T67" fmla="*/ 184 h 1140"/>
                <a:gd name="T68" fmla="*/ 812 w 858"/>
                <a:gd name="T69" fmla="*/ 140 h 1140"/>
                <a:gd name="T70" fmla="*/ 829 w 858"/>
                <a:gd name="T71" fmla="*/ 109 h 1140"/>
                <a:gd name="T72" fmla="*/ 843 w 858"/>
                <a:gd name="T73" fmla="*/ 78 h 1140"/>
                <a:gd name="T74" fmla="*/ 852 w 858"/>
                <a:gd name="T75" fmla="*/ 47 h 1140"/>
                <a:gd name="T76" fmla="*/ 856 w 858"/>
                <a:gd name="T77" fmla="*/ 16 h 1140"/>
                <a:gd name="T78" fmla="*/ 858 w 858"/>
                <a:gd name="T7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8" h="1140">
                  <a:moveTo>
                    <a:pt x="858" y="9"/>
                  </a:moveTo>
                  <a:lnTo>
                    <a:pt x="858" y="268"/>
                  </a:lnTo>
                  <a:lnTo>
                    <a:pt x="858" y="268"/>
                  </a:lnTo>
                  <a:lnTo>
                    <a:pt x="856" y="284"/>
                  </a:lnTo>
                  <a:lnTo>
                    <a:pt x="855" y="300"/>
                  </a:lnTo>
                  <a:lnTo>
                    <a:pt x="852" y="315"/>
                  </a:lnTo>
                  <a:lnTo>
                    <a:pt x="848" y="332"/>
                  </a:lnTo>
                  <a:lnTo>
                    <a:pt x="843" y="346"/>
                  </a:lnTo>
                  <a:lnTo>
                    <a:pt x="836" y="363"/>
                  </a:lnTo>
                  <a:lnTo>
                    <a:pt x="829" y="377"/>
                  </a:lnTo>
                  <a:lnTo>
                    <a:pt x="821" y="392"/>
                  </a:lnTo>
                  <a:lnTo>
                    <a:pt x="812" y="408"/>
                  </a:lnTo>
                  <a:lnTo>
                    <a:pt x="801" y="423"/>
                  </a:lnTo>
                  <a:lnTo>
                    <a:pt x="778" y="453"/>
                  </a:lnTo>
                  <a:lnTo>
                    <a:pt x="752" y="483"/>
                  </a:lnTo>
                  <a:lnTo>
                    <a:pt x="724" y="512"/>
                  </a:lnTo>
                  <a:lnTo>
                    <a:pt x="692" y="541"/>
                  </a:lnTo>
                  <a:lnTo>
                    <a:pt x="658" y="569"/>
                  </a:lnTo>
                  <a:lnTo>
                    <a:pt x="623" y="597"/>
                  </a:lnTo>
                  <a:lnTo>
                    <a:pt x="587" y="626"/>
                  </a:lnTo>
                  <a:lnTo>
                    <a:pt x="547" y="654"/>
                  </a:lnTo>
                  <a:lnTo>
                    <a:pt x="508" y="681"/>
                  </a:lnTo>
                  <a:lnTo>
                    <a:pt x="429" y="736"/>
                  </a:lnTo>
                  <a:lnTo>
                    <a:pt x="349" y="789"/>
                  </a:lnTo>
                  <a:lnTo>
                    <a:pt x="271" y="841"/>
                  </a:lnTo>
                  <a:lnTo>
                    <a:pt x="200" y="893"/>
                  </a:lnTo>
                  <a:lnTo>
                    <a:pt x="166" y="918"/>
                  </a:lnTo>
                  <a:lnTo>
                    <a:pt x="135" y="944"/>
                  </a:lnTo>
                  <a:lnTo>
                    <a:pt x="105" y="968"/>
                  </a:lnTo>
                  <a:lnTo>
                    <a:pt x="80" y="994"/>
                  </a:lnTo>
                  <a:lnTo>
                    <a:pt x="57" y="1018"/>
                  </a:lnTo>
                  <a:lnTo>
                    <a:pt x="38" y="1044"/>
                  </a:lnTo>
                  <a:lnTo>
                    <a:pt x="28" y="1056"/>
                  </a:lnTo>
                  <a:lnTo>
                    <a:pt x="22" y="1068"/>
                  </a:lnTo>
                  <a:lnTo>
                    <a:pt x="15" y="1080"/>
                  </a:lnTo>
                  <a:lnTo>
                    <a:pt x="9" y="1092"/>
                  </a:lnTo>
                  <a:lnTo>
                    <a:pt x="5" y="1105"/>
                  </a:lnTo>
                  <a:lnTo>
                    <a:pt x="3" y="1117"/>
                  </a:lnTo>
                  <a:lnTo>
                    <a:pt x="1" y="1129"/>
                  </a:lnTo>
                  <a:lnTo>
                    <a:pt x="0" y="1140"/>
                  </a:lnTo>
                  <a:lnTo>
                    <a:pt x="0" y="872"/>
                  </a:lnTo>
                  <a:lnTo>
                    <a:pt x="0" y="872"/>
                  </a:lnTo>
                  <a:lnTo>
                    <a:pt x="1" y="860"/>
                  </a:lnTo>
                  <a:lnTo>
                    <a:pt x="3" y="848"/>
                  </a:lnTo>
                  <a:lnTo>
                    <a:pt x="5" y="836"/>
                  </a:lnTo>
                  <a:lnTo>
                    <a:pt x="9" y="824"/>
                  </a:lnTo>
                  <a:lnTo>
                    <a:pt x="15" y="812"/>
                  </a:lnTo>
                  <a:lnTo>
                    <a:pt x="22" y="800"/>
                  </a:lnTo>
                  <a:lnTo>
                    <a:pt x="28" y="788"/>
                  </a:lnTo>
                  <a:lnTo>
                    <a:pt x="38" y="775"/>
                  </a:lnTo>
                  <a:lnTo>
                    <a:pt x="57" y="750"/>
                  </a:lnTo>
                  <a:lnTo>
                    <a:pt x="80" y="725"/>
                  </a:lnTo>
                  <a:lnTo>
                    <a:pt x="105" y="701"/>
                  </a:lnTo>
                  <a:lnTo>
                    <a:pt x="135" y="676"/>
                  </a:lnTo>
                  <a:lnTo>
                    <a:pt x="166" y="650"/>
                  </a:lnTo>
                  <a:lnTo>
                    <a:pt x="200" y="624"/>
                  </a:lnTo>
                  <a:lnTo>
                    <a:pt x="271" y="573"/>
                  </a:lnTo>
                  <a:lnTo>
                    <a:pt x="349" y="520"/>
                  </a:lnTo>
                  <a:lnTo>
                    <a:pt x="429" y="468"/>
                  </a:lnTo>
                  <a:lnTo>
                    <a:pt x="508" y="412"/>
                  </a:lnTo>
                  <a:lnTo>
                    <a:pt x="547" y="385"/>
                  </a:lnTo>
                  <a:lnTo>
                    <a:pt x="587" y="357"/>
                  </a:lnTo>
                  <a:lnTo>
                    <a:pt x="623" y="330"/>
                  </a:lnTo>
                  <a:lnTo>
                    <a:pt x="658" y="302"/>
                  </a:lnTo>
                  <a:lnTo>
                    <a:pt x="692" y="272"/>
                  </a:lnTo>
                  <a:lnTo>
                    <a:pt x="724" y="244"/>
                  </a:lnTo>
                  <a:lnTo>
                    <a:pt x="752" y="214"/>
                  </a:lnTo>
                  <a:lnTo>
                    <a:pt x="778" y="184"/>
                  </a:lnTo>
                  <a:lnTo>
                    <a:pt x="801" y="155"/>
                  </a:lnTo>
                  <a:lnTo>
                    <a:pt x="812" y="140"/>
                  </a:lnTo>
                  <a:lnTo>
                    <a:pt x="821" y="125"/>
                  </a:lnTo>
                  <a:lnTo>
                    <a:pt x="829" y="109"/>
                  </a:lnTo>
                  <a:lnTo>
                    <a:pt x="836" y="94"/>
                  </a:lnTo>
                  <a:lnTo>
                    <a:pt x="843" y="78"/>
                  </a:lnTo>
                  <a:lnTo>
                    <a:pt x="848" y="63"/>
                  </a:lnTo>
                  <a:lnTo>
                    <a:pt x="852" y="47"/>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3" name="Freeform 254">
              <a:extLst>
                <a:ext uri="{FF2B5EF4-FFF2-40B4-BE49-F238E27FC236}">
                  <a16:creationId xmlns:a16="http://schemas.microsoft.com/office/drawing/2014/main" id="{858F303F-5CCD-48A1-9AFE-F993B01965E8}"/>
                </a:ext>
              </a:extLst>
            </p:cNvPr>
            <p:cNvSpPr>
              <a:spLocks/>
            </p:cNvSpPr>
            <p:nvPr/>
          </p:nvSpPr>
          <p:spPr bwMode="auto">
            <a:xfrm>
              <a:off x="11496675" y="3949701"/>
              <a:ext cx="695325" cy="904875"/>
            </a:xfrm>
            <a:custGeom>
              <a:avLst/>
              <a:gdLst>
                <a:gd name="T0" fmla="*/ 856 w 876"/>
                <a:gd name="T1" fmla="*/ 268 h 1140"/>
                <a:gd name="T2" fmla="*/ 854 w 876"/>
                <a:gd name="T3" fmla="*/ 298 h 1140"/>
                <a:gd name="T4" fmla="*/ 842 w 876"/>
                <a:gd name="T5" fmla="*/ 344 h 1140"/>
                <a:gd name="T6" fmla="*/ 821 w 876"/>
                <a:gd name="T7" fmla="*/ 388 h 1140"/>
                <a:gd name="T8" fmla="*/ 786 w 876"/>
                <a:gd name="T9" fmla="*/ 439 h 1140"/>
                <a:gd name="T10" fmla="*/ 714 w 876"/>
                <a:gd name="T11" fmla="*/ 515 h 1140"/>
                <a:gd name="T12" fmla="*/ 627 w 876"/>
                <a:gd name="T13" fmla="*/ 589 h 1140"/>
                <a:gd name="T14" fmla="*/ 527 w 876"/>
                <a:gd name="T15" fmla="*/ 663 h 1140"/>
                <a:gd name="T16" fmla="*/ 318 w 876"/>
                <a:gd name="T17" fmla="*/ 804 h 1140"/>
                <a:gd name="T18" fmla="*/ 219 w 876"/>
                <a:gd name="T19" fmla="*/ 872 h 1140"/>
                <a:gd name="T20" fmla="*/ 95 w 876"/>
                <a:gd name="T21" fmla="*/ 972 h 1140"/>
                <a:gd name="T22" fmla="*/ 63 w 876"/>
                <a:gd name="T23" fmla="*/ 1006 h 1140"/>
                <a:gd name="T24" fmla="*/ 25 w 876"/>
                <a:gd name="T25" fmla="*/ 1056 h 1140"/>
                <a:gd name="T26" fmla="*/ 9 w 876"/>
                <a:gd name="T27" fmla="*/ 1090 h 1140"/>
                <a:gd name="T28" fmla="*/ 0 w 876"/>
                <a:gd name="T29" fmla="*/ 1140 h 1140"/>
                <a:gd name="T30" fmla="*/ 20 w 876"/>
                <a:gd name="T31" fmla="*/ 872 h 1140"/>
                <a:gd name="T32" fmla="*/ 24 w 876"/>
                <a:gd name="T33" fmla="*/ 839 h 1140"/>
                <a:gd name="T34" fmla="*/ 39 w 876"/>
                <a:gd name="T35" fmla="*/ 804 h 1140"/>
                <a:gd name="T36" fmla="*/ 71 w 876"/>
                <a:gd name="T37" fmla="*/ 761 h 1140"/>
                <a:gd name="T38" fmla="*/ 136 w 876"/>
                <a:gd name="T39" fmla="*/ 696 h 1140"/>
                <a:gd name="T40" fmla="*/ 249 w 876"/>
                <a:gd name="T41" fmla="*/ 607 h 1140"/>
                <a:gd name="T42" fmla="*/ 349 w 876"/>
                <a:gd name="T43" fmla="*/ 539 h 1140"/>
                <a:gd name="T44" fmla="*/ 558 w 876"/>
                <a:gd name="T45" fmla="*/ 398 h 1140"/>
                <a:gd name="T46" fmla="*/ 656 w 876"/>
                <a:gd name="T47" fmla="*/ 323 h 1140"/>
                <a:gd name="T48" fmla="*/ 744 w 876"/>
                <a:gd name="T49" fmla="*/ 247 h 1140"/>
                <a:gd name="T50" fmla="*/ 798 w 876"/>
                <a:gd name="T51" fmla="*/ 189 h 1140"/>
                <a:gd name="T52" fmla="*/ 827 w 876"/>
                <a:gd name="T53" fmla="*/ 148 h 1140"/>
                <a:gd name="T54" fmla="*/ 860 w 876"/>
                <a:gd name="T55" fmla="*/ 86 h 1140"/>
                <a:gd name="T56" fmla="*/ 876 w 876"/>
                <a:gd name="T57" fmla="*/ 21 h 1140"/>
                <a:gd name="T58" fmla="*/ 856 w 876"/>
                <a:gd name="T59" fmla="*/ 9 h 1140"/>
                <a:gd name="T60" fmla="*/ 876 w 876"/>
                <a:gd name="T61" fmla="*/ 0 h 1140"/>
                <a:gd name="T62" fmla="*/ 856 w 876"/>
                <a:gd name="T63" fmla="*/ 14 h 1140"/>
                <a:gd name="T64" fmla="*/ 848 w 876"/>
                <a:gd name="T65" fmla="*/ 60 h 1140"/>
                <a:gd name="T66" fmla="*/ 829 w 876"/>
                <a:gd name="T67" fmla="*/ 105 h 1140"/>
                <a:gd name="T68" fmla="*/ 805 w 876"/>
                <a:gd name="T69" fmla="*/ 145 h 1140"/>
                <a:gd name="T70" fmla="*/ 740 w 876"/>
                <a:gd name="T71" fmla="*/ 222 h 1140"/>
                <a:gd name="T72" fmla="*/ 658 w 876"/>
                <a:gd name="T73" fmla="*/ 296 h 1140"/>
                <a:gd name="T74" fmla="*/ 578 w 876"/>
                <a:gd name="T75" fmla="*/ 359 h 1140"/>
                <a:gd name="T76" fmla="*/ 422 w 876"/>
                <a:gd name="T77" fmla="*/ 465 h 1140"/>
                <a:gd name="T78" fmla="*/ 219 w 876"/>
                <a:gd name="T79" fmla="*/ 604 h 1140"/>
                <a:gd name="T80" fmla="*/ 133 w 876"/>
                <a:gd name="T81" fmla="*/ 671 h 1140"/>
                <a:gd name="T82" fmla="*/ 63 w 876"/>
                <a:gd name="T83" fmla="*/ 738 h 1140"/>
                <a:gd name="T84" fmla="*/ 37 w 876"/>
                <a:gd name="T85" fmla="*/ 771 h 1140"/>
                <a:gd name="T86" fmla="*/ 17 w 876"/>
                <a:gd name="T87" fmla="*/ 804 h 1140"/>
                <a:gd name="T88" fmla="*/ 1 w 876"/>
                <a:gd name="T89" fmla="*/ 855 h 1140"/>
                <a:gd name="T90" fmla="*/ 20 w 876"/>
                <a:gd name="T91" fmla="*/ 1140 h 1140"/>
                <a:gd name="T92" fmla="*/ 21 w 876"/>
                <a:gd name="T93" fmla="*/ 1118 h 1140"/>
                <a:gd name="T94" fmla="*/ 33 w 876"/>
                <a:gd name="T95" fmla="*/ 1084 h 1140"/>
                <a:gd name="T96" fmla="*/ 55 w 876"/>
                <a:gd name="T97" fmla="*/ 1049 h 1140"/>
                <a:gd name="T98" fmla="*/ 112 w 876"/>
                <a:gd name="T99" fmla="*/ 986 h 1140"/>
                <a:gd name="T100" fmla="*/ 188 w 876"/>
                <a:gd name="T101" fmla="*/ 920 h 1140"/>
                <a:gd name="T102" fmla="*/ 298 w 876"/>
                <a:gd name="T103" fmla="*/ 841 h 1140"/>
                <a:gd name="T104" fmla="*/ 507 w 876"/>
                <a:gd name="T105" fmla="*/ 701 h 1140"/>
                <a:gd name="T106" fmla="*/ 656 w 876"/>
                <a:gd name="T107" fmla="*/ 592 h 1140"/>
                <a:gd name="T108" fmla="*/ 722 w 876"/>
                <a:gd name="T109" fmla="*/ 535 h 1140"/>
                <a:gd name="T110" fmla="*/ 780 w 876"/>
                <a:gd name="T111" fmla="*/ 476 h 1140"/>
                <a:gd name="T112" fmla="*/ 813 w 876"/>
                <a:gd name="T113" fmla="*/ 437 h 1140"/>
                <a:gd name="T114" fmla="*/ 850 w 876"/>
                <a:gd name="T115" fmla="*/ 375 h 1140"/>
                <a:gd name="T116" fmla="*/ 872 w 876"/>
                <a:gd name="T117" fmla="*/ 311 h 1140"/>
                <a:gd name="T118" fmla="*/ 876 w 876"/>
                <a:gd name="T11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40">
                  <a:moveTo>
                    <a:pt x="867" y="9"/>
                  </a:moveTo>
                  <a:lnTo>
                    <a:pt x="856" y="9"/>
                  </a:lnTo>
                  <a:lnTo>
                    <a:pt x="856" y="268"/>
                  </a:lnTo>
                  <a:lnTo>
                    <a:pt x="856" y="268"/>
                  </a:lnTo>
                  <a:lnTo>
                    <a:pt x="856" y="283"/>
                  </a:lnTo>
                  <a:lnTo>
                    <a:pt x="854" y="298"/>
                  </a:lnTo>
                  <a:lnTo>
                    <a:pt x="852" y="314"/>
                  </a:lnTo>
                  <a:lnTo>
                    <a:pt x="848" y="329"/>
                  </a:lnTo>
                  <a:lnTo>
                    <a:pt x="842" y="344"/>
                  </a:lnTo>
                  <a:lnTo>
                    <a:pt x="836" y="359"/>
                  </a:lnTo>
                  <a:lnTo>
                    <a:pt x="829" y="373"/>
                  </a:lnTo>
                  <a:lnTo>
                    <a:pt x="821" y="388"/>
                  </a:lnTo>
                  <a:lnTo>
                    <a:pt x="821" y="388"/>
                  </a:lnTo>
                  <a:lnTo>
                    <a:pt x="805" y="414"/>
                  </a:lnTo>
                  <a:lnTo>
                    <a:pt x="786" y="439"/>
                  </a:lnTo>
                  <a:lnTo>
                    <a:pt x="764" y="465"/>
                  </a:lnTo>
                  <a:lnTo>
                    <a:pt x="740" y="491"/>
                  </a:lnTo>
                  <a:lnTo>
                    <a:pt x="714" y="515"/>
                  </a:lnTo>
                  <a:lnTo>
                    <a:pt x="686" y="541"/>
                  </a:lnTo>
                  <a:lnTo>
                    <a:pt x="656" y="565"/>
                  </a:lnTo>
                  <a:lnTo>
                    <a:pt x="627" y="589"/>
                  </a:lnTo>
                  <a:lnTo>
                    <a:pt x="627" y="589"/>
                  </a:lnTo>
                  <a:lnTo>
                    <a:pt x="578" y="627"/>
                  </a:lnTo>
                  <a:lnTo>
                    <a:pt x="527" y="663"/>
                  </a:lnTo>
                  <a:lnTo>
                    <a:pt x="474" y="698"/>
                  </a:lnTo>
                  <a:lnTo>
                    <a:pt x="422" y="734"/>
                  </a:lnTo>
                  <a:lnTo>
                    <a:pt x="318" y="804"/>
                  </a:lnTo>
                  <a:lnTo>
                    <a:pt x="268" y="837"/>
                  </a:lnTo>
                  <a:lnTo>
                    <a:pt x="219" y="872"/>
                  </a:lnTo>
                  <a:lnTo>
                    <a:pt x="219" y="872"/>
                  </a:lnTo>
                  <a:lnTo>
                    <a:pt x="175" y="906"/>
                  </a:lnTo>
                  <a:lnTo>
                    <a:pt x="133" y="939"/>
                  </a:lnTo>
                  <a:lnTo>
                    <a:pt x="95" y="972"/>
                  </a:lnTo>
                  <a:lnTo>
                    <a:pt x="79" y="989"/>
                  </a:lnTo>
                  <a:lnTo>
                    <a:pt x="63" y="1006"/>
                  </a:lnTo>
                  <a:lnTo>
                    <a:pt x="63" y="1006"/>
                  </a:lnTo>
                  <a:lnTo>
                    <a:pt x="49" y="1022"/>
                  </a:lnTo>
                  <a:lnTo>
                    <a:pt x="37" y="1038"/>
                  </a:lnTo>
                  <a:lnTo>
                    <a:pt x="25" y="1056"/>
                  </a:lnTo>
                  <a:lnTo>
                    <a:pt x="17" y="1072"/>
                  </a:lnTo>
                  <a:lnTo>
                    <a:pt x="17" y="1072"/>
                  </a:lnTo>
                  <a:lnTo>
                    <a:pt x="9" y="1090"/>
                  </a:lnTo>
                  <a:lnTo>
                    <a:pt x="4" y="1106"/>
                  </a:lnTo>
                  <a:lnTo>
                    <a:pt x="1" y="1123"/>
                  </a:lnTo>
                  <a:lnTo>
                    <a:pt x="0" y="1140"/>
                  </a:lnTo>
                  <a:lnTo>
                    <a:pt x="20" y="1140"/>
                  </a:lnTo>
                  <a:lnTo>
                    <a:pt x="20" y="872"/>
                  </a:lnTo>
                  <a:lnTo>
                    <a:pt x="20" y="872"/>
                  </a:lnTo>
                  <a:lnTo>
                    <a:pt x="20" y="860"/>
                  </a:lnTo>
                  <a:lnTo>
                    <a:pt x="21" y="850"/>
                  </a:lnTo>
                  <a:lnTo>
                    <a:pt x="24" y="839"/>
                  </a:lnTo>
                  <a:lnTo>
                    <a:pt x="28" y="828"/>
                  </a:lnTo>
                  <a:lnTo>
                    <a:pt x="33" y="816"/>
                  </a:lnTo>
                  <a:lnTo>
                    <a:pt x="39" y="804"/>
                  </a:lnTo>
                  <a:lnTo>
                    <a:pt x="55" y="781"/>
                  </a:lnTo>
                  <a:lnTo>
                    <a:pt x="55" y="781"/>
                  </a:lnTo>
                  <a:lnTo>
                    <a:pt x="71" y="761"/>
                  </a:lnTo>
                  <a:lnTo>
                    <a:pt x="90" y="739"/>
                  </a:lnTo>
                  <a:lnTo>
                    <a:pt x="112" y="717"/>
                  </a:lnTo>
                  <a:lnTo>
                    <a:pt x="136" y="696"/>
                  </a:lnTo>
                  <a:lnTo>
                    <a:pt x="161" y="674"/>
                  </a:lnTo>
                  <a:lnTo>
                    <a:pt x="188" y="653"/>
                  </a:lnTo>
                  <a:lnTo>
                    <a:pt x="249" y="607"/>
                  </a:lnTo>
                  <a:lnTo>
                    <a:pt x="249" y="607"/>
                  </a:lnTo>
                  <a:lnTo>
                    <a:pt x="298" y="573"/>
                  </a:lnTo>
                  <a:lnTo>
                    <a:pt x="349" y="539"/>
                  </a:lnTo>
                  <a:lnTo>
                    <a:pt x="454" y="469"/>
                  </a:lnTo>
                  <a:lnTo>
                    <a:pt x="507" y="434"/>
                  </a:lnTo>
                  <a:lnTo>
                    <a:pt x="558" y="398"/>
                  </a:lnTo>
                  <a:lnTo>
                    <a:pt x="608" y="361"/>
                  </a:lnTo>
                  <a:lnTo>
                    <a:pt x="656" y="323"/>
                  </a:lnTo>
                  <a:lnTo>
                    <a:pt x="656" y="323"/>
                  </a:lnTo>
                  <a:lnTo>
                    <a:pt x="702" y="286"/>
                  </a:lnTo>
                  <a:lnTo>
                    <a:pt x="724" y="267"/>
                  </a:lnTo>
                  <a:lnTo>
                    <a:pt x="744" y="247"/>
                  </a:lnTo>
                  <a:lnTo>
                    <a:pt x="763" y="228"/>
                  </a:lnTo>
                  <a:lnTo>
                    <a:pt x="780" y="207"/>
                  </a:lnTo>
                  <a:lnTo>
                    <a:pt x="798" y="189"/>
                  </a:lnTo>
                  <a:lnTo>
                    <a:pt x="813" y="168"/>
                  </a:lnTo>
                  <a:lnTo>
                    <a:pt x="813" y="168"/>
                  </a:lnTo>
                  <a:lnTo>
                    <a:pt x="827" y="148"/>
                  </a:lnTo>
                  <a:lnTo>
                    <a:pt x="840" y="128"/>
                  </a:lnTo>
                  <a:lnTo>
                    <a:pt x="850" y="108"/>
                  </a:lnTo>
                  <a:lnTo>
                    <a:pt x="860" y="86"/>
                  </a:lnTo>
                  <a:lnTo>
                    <a:pt x="867" y="64"/>
                  </a:lnTo>
                  <a:lnTo>
                    <a:pt x="872" y="43"/>
                  </a:lnTo>
                  <a:lnTo>
                    <a:pt x="876" y="21"/>
                  </a:lnTo>
                  <a:lnTo>
                    <a:pt x="876" y="0"/>
                  </a:lnTo>
                  <a:lnTo>
                    <a:pt x="856" y="0"/>
                  </a:lnTo>
                  <a:lnTo>
                    <a:pt x="856" y="9"/>
                  </a:lnTo>
                  <a:lnTo>
                    <a:pt x="867" y="9"/>
                  </a:lnTo>
                  <a:lnTo>
                    <a:pt x="876" y="9"/>
                  </a:lnTo>
                  <a:lnTo>
                    <a:pt x="876" y="0"/>
                  </a:lnTo>
                  <a:lnTo>
                    <a:pt x="856" y="0"/>
                  </a:lnTo>
                  <a:lnTo>
                    <a:pt x="856" y="0"/>
                  </a:lnTo>
                  <a:lnTo>
                    <a:pt x="856" y="14"/>
                  </a:lnTo>
                  <a:lnTo>
                    <a:pt x="854" y="31"/>
                  </a:lnTo>
                  <a:lnTo>
                    <a:pt x="852" y="46"/>
                  </a:lnTo>
                  <a:lnTo>
                    <a:pt x="848" y="60"/>
                  </a:lnTo>
                  <a:lnTo>
                    <a:pt x="842" y="75"/>
                  </a:lnTo>
                  <a:lnTo>
                    <a:pt x="836" y="90"/>
                  </a:lnTo>
                  <a:lnTo>
                    <a:pt x="829" y="105"/>
                  </a:lnTo>
                  <a:lnTo>
                    <a:pt x="821" y="120"/>
                  </a:lnTo>
                  <a:lnTo>
                    <a:pt x="821" y="120"/>
                  </a:lnTo>
                  <a:lnTo>
                    <a:pt x="805" y="145"/>
                  </a:lnTo>
                  <a:lnTo>
                    <a:pt x="786" y="171"/>
                  </a:lnTo>
                  <a:lnTo>
                    <a:pt x="764" y="197"/>
                  </a:lnTo>
                  <a:lnTo>
                    <a:pt x="740" y="222"/>
                  </a:lnTo>
                  <a:lnTo>
                    <a:pt x="714" y="247"/>
                  </a:lnTo>
                  <a:lnTo>
                    <a:pt x="686" y="272"/>
                  </a:lnTo>
                  <a:lnTo>
                    <a:pt x="658" y="296"/>
                  </a:lnTo>
                  <a:lnTo>
                    <a:pt x="627" y="322"/>
                  </a:lnTo>
                  <a:lnTo>
                    <a:pt x="627" y="322"/>
                  </a:lnTo>
                  <a:lnTo>
                    <a:pt x="578" y="359"/>
                  </a:lnTo>
                  <a:lnTo>
                    <a:pt x="527" y="395"/>
                  </a:lnTo>
                  <a:lnTo>
                    <a:pt x="474" y="430"/>
                  </a:lnTo>
                  <a:lnTo>
                    <a:pt x="422" y="465"/>
                  </a:lnTo>
                  <a:lnTo>
                    <a:pt x="318" y="535"/>
                  </a:lnTo>
                  <a:lnTo>
                    <a:pt x="268" y="570"/>
                  </a:lnTo>
                  <a:lnTo>
                    <a:pt x="219" y="604"/>
                  </a:lnTo>
                  <a:lnTo>
                    <a:pt x="219" y="604"/>
                  </a:lnTo>
                  <a:lnTo>
                    <a:pt x="175" y="638"/>
                  </a:lnTo>
                  <a:lnTo>
                    <a:pt x="133" y="671"/>
                  </a:lnTo>
                  <a:lnTo>
                    <a:pt x="95" y="704"/>
                  </a:lnTo>
                  <a:lnTo>
                    <a:pt x="79" y="721"/>
                  </a:lnTo>
                  <a:lnTo>
                    <a:pt x="63" y="738"/>
                  </a:lnTo>
                  <a:lnTo>
                    <a:pt x="63" y="738"/>
                  </a:lnTo>
                  <a:lnTo>
                    <a:pt x="49" y="754"/>
                  </a:lnTo>
                  <a:lnTo>
                    <a:pt x="37" y="771"/>
                  </a:lnTo>
                  <a:lnTo>
                    <a:pt x="25" y="788"/>
                  </a:lnTo>
                  <a:lnTo>
                    <a:pt x="17" y="804"/>
                  </a:lnTo>
                  <a:lnTo>
                    <a:pt x="17" y="804"/>
                  </a:lnTo>
                  <a:lnTo>
                    <a:pt x="9" y="821"/>
                  </a:lnTo>
                  <a:lnTo>
                    <a:pt x="4" y="837"/>
                  </a:lnTo>
                  <a:lnTo>
                    <a:pt x="1" y="855"/>
                  </a:lnTo>
                  <a:lnTo>
                    <a:pt x="0" y="872"/>
                  </a:lnTo>
                  <a:lnTo>
                    <a:pt x="0" y="1140"/>
                  </a:lnTo>
                  <a:lnTo>
                    <a:pt x="20" y="1140"/>
                  </a:lnTo>
                  <a:lnTo>
                    <a:pt x="20" y="1140"/>
                  </a:lnTo>
                  <a:lnTo>
                    <a:pt x="20" y="1129"/>
                  </a:lnTo>
                  <a:lnTo>
                    <a:pt x="21" y="1118"/>
                  </a:lnTo>
                  <a:lnTo>
                    <a:pt x="24" y="1107"/>
                  </a:lnTo>
                  <a:lnTo>
                    <a:pt x="28" y="1095"/>
                  </a:lnTo>
                  <a:lnTo>
                    <a:pt x="33" y="1084"/>
                  </a:lnTo>
                  <a:lnTo>
                    <a:pt x="39" y="1072"/>
                  </a:lnTo>
                  <a:lnTo>
                    <a:pt x="55" y="1049"/>
                  </a:lnTo>
                  <a:lnTo>
                    <a:pt x="55" y="1049"/>
                  </a:lnTo>
                  <a:lnTo>
                    <a:pt x="71" y="1028"/>
                  </a:lnTo>
                  <a:lnTo>
                    <a:pt x="90" y="1007"/>
                  </a:lnTo>
                  <a:lnTo>
                    <a:pt x="112" y="986"/>
                  </a:lnTo>
                  <a:lnTo>
                    <a:pt x="136" y="964"/>
                  </a:lnTo>
                  <a:lnTo>
                    <a:pt x="161" y="943"/>
                  </a:lnTo>
                  <a:lnTo>
                    <a:pt x="188" y="920"/>
                  </a:lnTo>
                  <a:lnTo>
                    <a:pt x="249" y="875"/>
                  </a:lnTo>
                  <a:lnTo>
                    <a:pt x="249" y="875"/>
                  </a:lnTo>
                  <a:lnTo>
                    <a:pt x="298" y="841"/>
                  </a:lnTo>
                  <a:lnTo>
                    <a:pt x="349" y="808"/>
                  </a:lnTo>
                  <a:lnTo>
                    <a:pt x="454" y="738"/>
                  </a:lnTo>
                  <a:lnTo>
                    <a:pt x="507" y="701"/>
                  </a:lnTo>
                  <a:lnTo>
                    <a:pt x="558" y="666"/>
                  </a:lnTo>
                  <a:lnTo>
                    <a:pt x="608" y="628"/>
                  </a:lnTo>
                  <a:lnTo>
                    <a:pt x="656" y="592"/>
                  </a:lnTo>
                  <a:lnTo>
                    <a:pt x="656" y="592"/>
                  </a:lnTo>
                  <a:lnTo>
                    <a:pt x="702" y="554"/>
                  </a:lnTo>
                  <a:lnTo>
                    <a:pt x="722" y="535"/>
                  </a:lnTo>
                  <a:lnTo>
                    <a:pt x="744" y="515"/>
                  </a:lnTo>
                  <a:lnTo>
                    <a:pt x="763" y="496"/>
                  </a:lnTo>
                  <a:lnTo>
                    <a:pt x="780" y="476"/>
                  </a:lnTo>
                  <a:lnTo>
                    <a:pt x="798" y="457"/>
                  </a:lnTo>
                  <a:lnTo>
                    <a:pt x="813" y="437"/>
                  </a:lnTo>
                  <a:lnTo>
                    <a:pt x="813" y="437"/>
                  </a:lnTo>
                  <a:lnTo>
                    <a:pt x="827" y="417"/>
                  </a:lnTo>
                  <a:lnTo>
                    <a:pt x="840" y="396"/>
                  </a:lnTo>
                  <a:lnTo>
                    <a:pt x="850" y="375"/>
                  </a:lnTo>
                  <a:lnTo>
                    <a:pt x="860" y="354"/>
                  </a:lnTo>
                  <a:lnTo>
                    <a:pt x="867" y="333"/>
                  </a:lnTo>
                  <a:lnTo>
                    <a:pt x="872" y="311"/>
                  </a:lnTo>
                  <a:lnTo>
                    <a:pt x="876" y="290"/>
                  </a:lnTo>
                  <a:lnTo>
                    <a:pt x="876" y="268"/>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4" name="Freeform 255">
              <a:extLst>
                <a:ext uri="{FF2B5EF4-FFF2-40B4-BE49-F238E27FC236}">
                  <a16:creationId xmlns:a16="http://schemas.microsoft.com/office/drawing/2014/main" id="{47B394AF-E863-4D93-9391-122F3C602667}"/>
                </a:ext>
              </a:extLst>
            </p:cNvPr>
            <p:cNvSpPr>
              <a:spLocks/>
            </p:cNvSpPr>
            <p:nvPr/>
          </p:nvSpPr>
          <p:spPr bwMode="auto">
            <a:xfrm>
              <a:off x="11504613" y="3038476"/>
              <a:ext cx="679450" cy="911225"/>
            </a:xfrm>
            <a:custGeom>
              <a:avLst/>
              <a:gdLst>
                <a:gd name="T0" fmla="*/ 858 w 858"/>
                <a:gd name="T1" fmla="*/ 270 h 1147"/>
                <a:gd name="T2" fmla="*/ 855 w 858"/>
                <a:gd name="T3" fmla="*/ 302 h 1147"/>
                <a:gd name="T4" fmla="*/ 848 w 858"/>
                <a:gd name="T5" fmla="*/ 333 h 1147"/>
                <a:gd name="T6" fmla="*/ 836 w 858"/>
                <a:gd name="T7" fmla="*/ 364 h 1147"/>
                <a:gd name="T8" fmla="*/ 821 w 858"/>
                <a:gd name="T9" fmla="*/ 395 h 1147"/>
                <a:gd name="T10" fmla="*/ 801 w 858"/>
                <a:gd name="T11" fmla="*/ 425 h 1147"/>
                <a:gd name="T12" fmla="*/ 752 w 858"/>
                <a:gd name="T13" fmla="*/ 486 h 1147"/>
                <a:gd name="T14" fmla="*/ 692 w 858"/>
                <a:gd name="T15" fmla="*/ 544 h 1147"/>
                <a:gd name="T16" fmla="*/ 623 w 858"/>
                <a:gd name="T17" fmla="*/ 602 h 1147"/>
                <a:gd name="T18" fmla="*/ 547 w 858"/>
                <a:gd name="T19" fmla="*/ 657 h 1147"/>
                <a:gd name="T20" fmla="*/ 429 w 858"/>
                <a:gd name="T21" fmla="*/ 739 h 1147"/>
                <a:gd name="T22" fmla="*/ 271 w 858"/>
                <a:gd name="T23" fmla="*/ 846 h 1147"/>
                <a:gd name="T24" fmla="*/ 166 w 858"/>
                <a:gd name="T25" fmla="*/ 923 h 1147"/>
                <a:gd name="T26" fmla="*/ 105 w 858"/>
                <a:gd name="T27" fmla="*/ 974 h 1147"/>
                <a:gd name="T28" fmla="*/ 57 w 858"/>
                <a:gd name="T29" fmla="*/ 1024 h 1147"/>
                <a:gd name="T30" fmla="*/ 28 w 858"/>
                <a:gd name="T31" fmla="*/ 1060 h 1147"/>
                <a:gd name="T32" fmla="*/ 15 w 858"/>
                <a:gd name="T33" fmla="*/ 1086 h 1147"/>
                <a:gd name="T34" fmla="*/ 5 w 858"/>
                <a:gd name="T35" fmla="*/ 1110 h 1147"/>
                <a:gd name="T36" fmla="*/ 1 w 858"/>
                <a:gd name="T37" fmla="*/ 1135 h 1147"/>
                <a:gd name="T38" fmla="*/ 0 w 858"/>
                <a:gd name="T39" fmla="*/ 877 h 1147"/>
                <a:gd name="T40" fmla="*/ 1 w 858"/>
                <a:gd name="T41" fmla="*/ 865 h 1147"/>
                <a:gd name="T42" fmla="*/ 5 w 858"/>
                <a:gd name="T43" fmla="*/ 840 h 1147"/>
                <a:gd name="T44" fmla="*/ 15 w 858"/>
                <a:gd name="T45" fmla="*/ 816 h 1147"/>
                <a:gd name="T46" fmla="*/ 28 w 858"/>
                <a:gd name="T47" fmla="*/ 792 h 1147"/>
                <a:gd name="T48" fmla="*/ 57 w 858"/>
                <a:gd name="T49" fmla="*/ 754 h 1147"/>
                <a:gd name="T50" fmla="*/ 105 w 858"/>
                <a:gd name="T51" fmla="*/ 704 h 1147"/>
                <a:gd name="T52" fmla="*/ 166 w 858"/>
                <a:gd name="T53" fmla="*/ 654 h 1147"/>
                <a:gd name="T54" fmla="*/ 271 w 858"/>
                <a:gd name="T55" fmla="*/ 576 h 1147"/>
                <a:gd name="T56" fmla="*/ 429 w 858"/>
                <a:gd name="T57" fmla="*/ 469 h 1147"/>
                <a:gd name="T58" fmla="*/ 547 w 858"/>
                <a:gd name="T59" fmla="*/ 388 h 1147"/>
                <a:gd name="T60" fmla="*/ 623 w 858"/>
                <a:gd name="T61" fmla="*/ 332 h 1147"/>
                <a:gd name="T62" fmla="*/ 692 w 858"/>
                <a:gd name="T63" fmla="*/ 274 h 1147"/>
                <a:gd name="T64" fmla="*/ 752 w 858"/>
                <a:gd name="T65" fmla="*/ 216 h 1147"/>
                <a:gd name="T66" fmla="*/ 801 w 858"/>
                <a:gd name="T67" fmla="*/ 156 h 1147"/>
                <a:gd name="T68" fmla="*/ 821 w 858"/>
                <a:gd name="T69" fmla="*/ 125 h 1147"/>
                <a:gd name="T70" fmla="*/ 836 w 858"/>
                <a:gd name="T71" fmla="*/ 94 h 1147"/>
                <a:gd name="T72" fmla="*/ 848 w 858"/>
                <a:gd name="T73" fmla="*/ 63 h 1147"/>
                <a:gd name="T74" fmla="*/ 855 w 858"/>
                <a:gd name="T75" fmla="*/ 32 h 1147"/>
                <a:gd name="T76" fmla="*/ 858 w 858"/>
                <a:gd name="T7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7">
                  <a:moveTo>
                    <a:pt x="858" y="270"/>
                  </a:moveTo>
                  <a:lnTo>
                    <a:pt x="858" y="270"/>
                  </a:lnTo>
                  <a:lnTo>
                    <a:pt x="856" y="286"/>
                  </a:lnTo>
                  <a:lnTo>
                    <a:pt x="855" y="302"/>
                  </a:lnTo>
                  <a:lnTo>
                    <a:pt x="852" y="318"/>
                  </a:lnTo>
                  <a:lnTo>
                    <a:pt x="848" y="333"/>
                  </a:lnTo>
                  <a:lnTo>
                    <a:pt x="843" y="349"/>
                  </a:lnTo>
                  <a:lnTo>
                    <a:pt x="836" y="364"/>
                  </a:lnTo>
                  <a:lnTo>
                    <a:pt x="829" y="380"/>
                  </a:lnTo>
                  <a:lnTo>
                    <a:pt x="821" y="395"/>
                  </a:lnTo>
                  <a:lnTo>
                    <a:pt x="812" y="410"/>
                  </a:lnTo>
                  <a:lnTo>
                    <a:pt x="801" y="425"/>
                  </a:lnTo>
                  <a:lnTo>
                    <a:pt x="778" y="456"/>
                  </a:lnTo>
                  <a:lnTo>
                    <a:pt x="752" y="486"/>
                  </a:lnTo>
                  <a:lnTo>
                    <a:pt x="724" y="515"/>
                  </a:lnTo>
                  <a:lnTo>
                    <a:pt x="692" y="544"/>
                  </a:lnTo>
                  <a:lnTo>
                    <a:pt x="658" y="573"/>
                  </a:lnTo>
                  <a:lnTo>
                    <a:pt x="623" y="602"/>
                  </a:lnTo>
                  <a:lnTo>
                    <a:pt x="587" y="630"/>
                  </a:lnTo>
                  <a:lnTo>
                    <a:pt x="547" y="657"/>
                  </a:lnTo>
                  <a:lnTo>
                    <a:pt x="508" y="685"/>
                  </a:lnTo>
                  <a:lnTo>
                    <a:pt x="429" y="739"/>
                  </a:lnTo>
                  <a:lnTo>
                    <a:pt x="349" y="793"/>
                  </a:lnTo>
                  <a:lnTo>
                    <a:pt x="271" y="846"/>
                  </a:lnTo>
                  <a:lnTo>
                    <a:pt x="200" y="897"/>
                  </a:lnTo>
                  <a:lnTo>
                    <a:pt x="166" y="923"/>
                  </a:lnTo>
                  <a:lnTo>
                    <a:pt x="135" y="948"/>
                  </a:lnTo>
                  <a:lnTo>
                    <a:pt x="105" y="974"/>
                  </a:lnTo>
                  <a:lnTo>
                    <a:pt x="80" y="1000"/>
                  </a:lnTo>
                  <a:lnTo>
                    <a:pt x="57" y="1024"/>
                  </a:lnTo>
                  <a:lnTo>
                    <a:pt x="38" y="1048"/>
                  </a:lnTo>
                  <a:lnTo>
                    <a:pt x="28" y="1060"/>
                  </a:lnTo>
                  <a:lnTo>
                    <a:pt x="22" y="1074"/>
                  </a:lnTo>
                  <a:lnTo>
                    <a:pt x="15" y="1086"/>
                  </a:lnTo>
                  <a:lnTo>
                    <a:pt x="9" y="1098"/>
                  </a:lnTo>
                  <a:lnTo>
                    <a:pt x="5" y="1110"/>
                  </a:lnTo>
                  <a:lnTo>
                    <a:pt x="3" y="1122"/>
                  </a:lnTo>
                  <a:lnTo>
                    <a:pt x="1" y="1135"/>
                  </a:lnTo>
                  <a:lnTo>
                    <a:pt x="0" y="1147"/>
                  </a:lnTo>
                  <a:lnTo>
                    <a:pt x="0" y="877"/>
                  </a:lnTo>
                  <a:lnTo>
                    <a:pt x="0" y="877"/>
                  </a:lnTo>
                  <a:lnTo>
                    <a:pt x="1" y="865"/>
                  </a:lnTo>
                  <a:lnTo>
                    <a:pt x="3" y="853"/>
                  </a:lnTo>
                  <a:lnTo>
                    <a:pt x="5" y="840"/>
                  </a:lnTo>
                  <a:lnTo>
                    <a:pt x="9" y="828"/>
                  </a:lnTo>
                  <a:lnTo>
                    <a:pt x="15" y="816"/>
                  </a:lnTo>
                  <a:lnTo>
                    <a:pt x="22" y="804"/>
                  </a:lnTo>
                  <a:lnTo>
                    <a:pt x="28" y="792"/>
                  </a:lnTo>
                  <a:lnTo>
                    <a:pt x="36" y="780"/>
                  </a:lnTo>
                  <a:lnTo>
                    <a:pt x="57" y="754"/>
                  </a:lnTo>
                  <a:lnTo>
                    <a:pt x="80" y="730"/>
                  </a:lnTo>
                  <a:lnTo>
                    <a:pt x="105" y="704"/>
                  </a:lnTo>
                  <a:lnTo>
                    <a:pt x="134" y="679"/>
                  </a:lnTo>
                  <a:lnTo>
                    <a:pt x="166" y="654"/>
                  </a:lnTo>
                  <a:lnTo>
                    <a:pt x="200" y="629"/>
                  </a:lnTo>
                  <a:lnTo>
                    <a:pt x="271" y="576"/>
                  </a:lnTo>
                  <a:lnTo>
                    <a:pt x="349" y="523"/>
                  </a:lnTo>
                  <a:lnTo>
                    <a:pt x="429" y="469"/>
                  </a:lnTo>
                  <a:lnTo>
                    <a:pt x="508" y="415"/>
                  </a:lnTo>
                  <a:lnTo>
                    <a:pt x="547" y="388"/>
                  </a:lnTo>
                  <a:lnTo>
                    <a:pt x="587" y="360"/>
                  </a:lnTo>
                  <a:lnTo>
                    <a:pt x="623" y="332"/>
                  </a:lnTo>
                  <a:lnTo>
                    <a:pt x="658" y="303"/>
                  </a:lnTo>
                  <a:lnTo>
                    <a:pt x="692" y="274"/>
                  </a:lnTo>
                  <a:lnTo>
                    <a:pt x="724" y="245"/>
                  </a:lnTo>
                  <a:lnTo>
                    <a:pt x="752" y="216"/>
                  </a:lnTo>
                  <a:lnTo>
                    <a:pt x="778" y="186"/>
                  </a:lnTo>
                  <a:lnTo>
                    <a:pt x="801" y="156"/>
                  </a:lnTo>
                  <a:lnTo>
                    <a:pt x="812" y="140"/>
                  </a:lnTo>
                  <a:lnTo>
                    <a:pt x="821" y="125"/>
                  </a:lnTo>
                  <a:lnTo>
                    <a:pt x="829" y="111"/>
                  </a:lnTo>
                  <a:lnTo>
                    <a:pt x="836" y="94"/>
                  </a:lnTo>
                  <a:lnTo>
                    <a:pt x="843" y="80"/>
                  </a:lnTo>
                  <a:lnTo>
                    <a:pt x="848" y="63"/>
                  </a:lnTo>
                  <a:lnTo>
                    <a:pt x="852" y="49"/>
                  </a:lnTo>
                  <a:lnTo>
                    <a:pt x="855" y="32"/>
                  </a:lnTo>
                  <a:lnTo>
                    <a:pt x="856" y="16"/>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5" name="Freeform 256">
              <a:extLst>
                <a:ext uri="{FF2B5EF4-FFF2-40B4-BE49-F238E27FC236}">
                  <a16:creationId xmlns:a16="http://schemas.microsoft.com/office/drawing/2014/main" id="{8B2CBF11-1D68-4D20-BC87-007D45F92E44}"/>
                </a:ext>
              </a:extLst>
            </p:cNvPr>
            <p:cNvSpPr>
              <a:spLocks/>
            </p:cNvSpPr>
            <p:nvPr/>
          </p:nvSpPr>
          <p:spPr bwMode="auto">
            <a:xfrm>
              <a:off x="11496675" y="3038476"/>
              <a:ext cx="695325" cy="911225"/>
            </a:xfrm>
            <a:custGeom>
              <a:avLst/>
              <a:gdLst>
                <a:gd name="T0" fmla="*/ 856 w 876"/>
                <a:gd name="T1" fmla="*/ 270 h 1147"/>
                <a:gd name="T2" fmla="*/ 852 w 876"/>
                <a:gd name="T3" fmla="*/ 316 h 1147"/>
                <a:gd name="T4" fmla="*/ 836 w 876"/>
                <a:gd name="T5" fmla="*/ 360 h 1147"/>
                <a:gd name="T6" fmla="*/ 821 w 876"/>
                <a:gd name="T7" fmla="*/ 390 h 1147"/>
                <a:gd name="T8" fmla="*/ 764 w 876"/>
                <a:gd name="T9" fmla="*/ 468 h 1147"/>
                <a:gd name="T10" fmla="*/ 686 w 876"/>
                <a:gd name="T11" fmla="*/ 544 h 1147"/>
                <a:gd name="T12" fmla="*/ 627 w 876"/>
                <a:gd name="T13" fmla="*/ 594 h 1147"/>
                <a:gd name="T14" fmla="*/ 474 w 876"/>
                <a:gd name="T15" fmla="*/ 703 h 1147"/>
                <a:gd name="T16" fmla="*/ 268 w 876"/>
                <a:gd name="T17" fmla="*/ 843 h 1147"/>
                <a:gd name="T18" fmla="*/ 175 w 876"/>
                <a:gd name="T19" fmla="*/ 911 h 1147"/>
                <a:gd name="T20" fmla="*/ 79 w 876"/>
                <a:gd name="T21" fmla="*/ 994 h 1147"/>
                <a:gd name="T22" fmla="*/ 49 w 876"/>
                <a:gd name="T23" fmla="*/ 1028 h 1147"/>
                <a:gd name="T24" fmla="*/ 17 w 876"/>
                <a:gd name="T25" fmla="*/ 1078 h 1147"/>
                <a:gd name="T26" fmla="*/ 4 w 876"/>
                <a:gd name="T27" fmla="*/ 1112 h 1147"/>
                <a:gd name="T28" fmla="*/ 20 w 876"/>
                <a:gd name="T29" fmla="*/ 1147 h 1147"/>
                <a:gd name="T30" fmla="*/ 12 w 876"/>
                <a:gd name="T31" fmla="*/ 877 h 1147"/>
                <a:gd name="T32" fmla="*/ 12 w 876"/>
                <a:gd name="T33" fmla="*/ 877 h 1147"/>
                <a:gd name="T34" fmla="*/ 20 w 876"/>
                <a:gd name="T35" fmla="*/ 866 h 1147"/>
                <a:gd name="T36" fmla="*/ 28 w 876"/>
                <a:gd name="T37" fmla="*/ 831 h 1147"/>
                <a:gd name="T38" fmla="*/ 55 w 876"/>
                <a:gd name="T39" fmla="*/ 785 h 1147"/>
                <a:gd name="T40" fmla="*/ 90 w 876"/>
                <a:gd name="T41" fmla="*/ 743 h 1147"/>
                <a:gd name="T42" fmla="*/ 161 w 876"/>
                <a:gd name="T43" fmla="*/ 677 h 1147"/>
                <a:gd name="T44" fmla="*/ 249 w 876"/>
                <a:gd name="T45" fmla="*/ 611 h 1147"/>
                <a:gd name="T46" fmla="*/ 454 w 876"/>
                <a:gd name="T47" fmla="*/ 472 h 1147"/>
                <a:gd name="T48" fmla="*/ 608 w 876"/>
                <a:gd name="T49" fmla="*/ 363 h 1147"/>
                <a:gd name="T50" fmla="*/ 702 w 876"/>
                <a:gd name="T51" fmla="*/ 287 h 1147"/>
                <a:gd name="T52" fmla="*/ 763 w 876"/>
                <a:gd name="T53" fmla="*/ 229 h 1147"/>
                <a:gd name="T54" fmla="*/ 813 w 876"/>
                <a:gd name="T55" fmla="*/ 170 h 1147"/>
                <a:gd name="T56" fmla="*/ 840 w 876"/>
                <a:gd name="T57" fmla="*/ 128 h 1147"/>
                <a:gd name="T58" fmla="*/ 867 w 876"/>
                <a:gd name="T59" fmla="*/ 66 h 1147"/>
                <a:gd name="T60" fmla="*/ 876 w 876"/>
                <a:gd name="T61" fmla="*/ 0 h 1147"/>
                <a:gd name="T62" fmla="*/ 867 w 876"/>
                <a:gd name="T63" fmla="*/ 270 h 1147"/>
                <a:gd name="T64" fmla="*/ 856 w 876"/>
                <a:gd name="T65" fmla="*/ 0 h 1147"/>
                <a:gd name="T66" fmla="*/ 854 w 876"/>
                <a:gd name="T67" fmla="*/ 31 h 1147"/>
                <a:gd name="T68" fmla="*/ 842 w 876"/>
                <a:gd name="T69" fmla="*/ 75 h 1147"/>
                <a:gd name="T70" fmla="*/ 821 w 876"/>
                <a:gd name="T71" fmla="*/ 120 h 1147"/>
                <a:gd name="T72" fmla="*/ 786 w 876"/>
                <a:gd name="T73" fmla="*/ 173 h 1147"/>
                <a:gd name="T74" fmla="*/ 714 w 876"/>
                <a:gd name="T75" fmla="*/ 248 h 1147"/>
                <a:gd name="T76" fmla="*/ 627 w 876"/>
                <a:gd name="T77" fmla="*/ 324 h 1147"/>
                <a:gd name="T78" fmla="*/ 527 w 876"/>
                <a:gd name="T79" fmla="*/ 397 h 1147"/>
                <a:gd name="T80" fmla="*/ 318 w 876"/>
                <a:gd name="T81" fmla="*/ 538 h 1147"/>
                <a:gd name="T82" fmla="*/ 219 w 876"/>
                <a:gd name="T83" fmla="*/ 607 h 1147"/>
                <a:gd name="T84" fmla="*/ 95 w 876"/>
                <a:gd name="T85" fmla="*/ 708 h 1147"/>
                <a:gd name="T86" fmla="*/ 63 w 876"/>
                <a:gd name="T87" fmla="*/ 742 h 1147"/>
                <a:gd name="T88" fmla="*/ 25 w 876"/>
                <a:gd name="T89" fmla="*/ 792 h 1147"/>
                <a:gd name="T90" fmla="*/ 9 w 876"/>
                <a:gd name="T91" fmla="*/ 826 h 1147"/>
                <a:gd name="T92" fmla="*/ 0 w 876"/>
                <a:gd name="T93" fmla="*/ 877 h 1147"/>
                <a:gd name="T94" fmla="*/ 0 w 876"/>
                <a:gd name="T95" fmla="*/ 877 h 1147"/>
                <a:gd name="T96" fmla="*/ 20 w 876"/>
                <a:gd name="T97" fmla="*/ 1147 h 1147"/>
                <a:gd name="T98" fmla="*/ 24 w 876"/>
                <a:gd name="T99" fmla="*/ 1113 h 1147"/>
                <a:gd name="T100" fmla="*/ 39 w 876"/>
                <a:gd name="T101" fmla="*/ 1078 h 1147"/>
                <a:gd name="T102" fmla="*/ 71 w 876"/>
                <a:gd name="T103" fmla="*/ 1033 h 1147"/>
                <a:gd name="T104" fmla="*/ 136 w 876"/>
                <a:gd name="T105" fmla="*/ 969 h 1147"/>
                <a:gd name="T106" fmla="*/ 249 w 876"/>
                <a:gd name="T107" fmla="*/ 880 h 1147"/>
                <a:gd name="T108" fmla="*/ 349 w 876"/>
                <a:gd name="T109" fmla="*/ 812 h 1147"/>
                <a:gd name="T110" fmla="*/ 558 w 876"/>
                <a:gd name="T111" fmla="*/ 669 h 1147"/>
                <a:gd name="T112" fmla="*/ 656 w 876"/>
                <a:gd name="T113" fmla="*/ 595 h 1147"/>
                <a:gd name="T114" fmla="*/ 744 w 876"/>
                <a:gd name="T115" fmla="*/ 518 h 1147"/>
                <a:gd name="T116" fmla="*/ 798 w 876"/>
                <a:gd name="T117" fmla="*/ 459 h 1147"/>
                <a:gd name="T118" fmla="*/ 827 w 876"/>
                <a:gd name="T119" fmla="*/ 418 h 1147"/>
                <a:gd name="T120" fmla="*/ 860 w 876"/>
                <a:gd name="T121" fmla="*/ 356 h 1147"/>
                <a:gd name="T122" fmla="*/ 876 w 876"/>
                <a:gd name="T123" fmla="*/ 293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7">
                  <a:moveTo>
                    <a:pt x="867" y="270"/>
                  </a:moveTo>
                  <a:lnTo>
                    <a:pt x="856" y="270"/>
                  </a:lnTo>
                  <a:lnTo>
                    <a:pt x="856" y="270"/>
                  </a:lnTo>
                  <a:lnTo>
                    <a:pt x="856" y="286"/>
                  </a:lnTo>
                  <a:lnTo>
                    <a:pt x="854" y="301"/>
                  </a:lnTo>
                  <a:lnTo>
                    <a:pt x="852" y="316"/>
                  </a:lnTo>
                  <a:lnTo>
                    <a:pt x="848" y="330"/>
                  </a:lnTo>
                  <a:lnTo>
                    <a:pt x="842" y="345"/>
                  </a:lnTo>
                  <a:lnTo>
                    <a:pt x="836" y="360"/>
                  </a:lnTo>
                  <a:lnTo>
                    <a:pt x="829" y="375"/>
                  </a:lnTo>
                  <a:lnTo>
                    <a:pt x="821" y="390"/>
                  </a:lnTo>
                  <a:lnTo>
                    <a:pt x="821" y="390"/>
                  </a:lnTo>
                  <a:lnTo>
                    <a:pt x="805" y="415"/>
                  </a:lnTo>
                  <a:lnTo>
                    <a:pt x="786" y="442"/>
                  </a:lnTo>
                  <a:lnTo>
                    <a:pt x="764" y="468"/>
                  </a:lnTo>
                  <a:lnTo>
                    <a:pt x="740" y="492"/>
                  </a:lnTo>
                  <a:lnTo>
                    <a:pt x="714" y="518"/>
                  </a:lnTo>
                  <a:lnTo>
                    <a:pt x="686" y="544"/>
                  </a:lnTo>
                  <a:lnTo>
                    <a:pt x="656" y="568"/>
                  </a:lnTo>
                  <a:lnTo>
                    <a:pt x="627" y="594"/>
                  </a:lnTo>
                  <a:lnTo>
                    <a:pt x="627" y="594"/>
                  </a:lnTo>
                  <a:lnTo>
                    <a:pt x="578" y="630"/>
                  </a:lnTo>
                  <a:lnTo>
                    <a:pt x="527" y="666"/>
                  </a:lnTo>
                  <a:lnTo>
                    <a:pt x="474" y="703"/>
                  </a:lnTo>
                  <a:lnTo>
                    <a:pt x="422" y="738"/>
                  </a:lnTo>
                  <a:lnTo>
                    <a:pt x="318" y="808"/>
                  </a:lnTo>
                  <a:lnTo>
                    <a:pt x="268" y="843"/>
                  </a:lnTo>
                  <a:lnTo>
                    <a:pt x="219" y="877"/>
                  </a:lnTo>
                  <a:lnTo>
                    <a:pt x="219" y="877"/>
                  </a:lnTo>
                  <a:lnTo>
                    <a:pt x="175" y="911"/>
                  </a:lnTo>
                  <a:lnTo>
                    <a:pt x="133" y="944"/>
                  </a:lnTo>
                  <a:lnTo>
                    <a:pt x="95" y="978"/>
                  </a:lnTo>
                  <a:lnTo>
                    <a:pt x="79" y="994"/>
                  </a:lnTo>
                  <a:lnTo>
                    <a:pt x="63" y="1010"/>
                  </a:lnTo>
                  <a:lnTo>
                    <a:pt x="63" y="1010"/>
                  </a:lnTo>
                  <a:lnTo>
                    <a:pt x="49" y="1028"/>
                  </a:lnTo>
                  <a:lnTo>
                    <a:pt x="37" y="1044"/>
                  </a:lnTo>
                  <a:lnTo>
                    <a:pt x="25" y="1062"/>
                  </a:lnTo>
                  <a:lnTo>
                    <a:pt x="17" y="1078"/>
                  </a:lnTo>
                  <a:lnTo>
                    <a:pt x="17" y="1078"/>
                  </a:lnTo>
                  <a:lnTo>
                    <a:pt x="9" y="1095"/>
                  </a:lnTo>
                  <a:lnTo>
                    <a:pt x="4" y="1112"/>
                  </a:lnTo>
                  <a:lnTo>
                    <a:pt x="1" y="1129"/>
                  </a:lnTo>
                  <a:lnTo>
                    <a:pt x="0" y="1147"/>
                  </a:lnTo>
                  <a:lnTo>
                    <a:pt x="20" y="1147"/>
                  </a:lnTo>
                  <a:lnTo>
                    <a:pt x="20" y="877"/>
                  </a:lnTo>
                  <a:lnTo>
                    <a:pt x="20" y="877"/>
                  </a:lnTo>
                  <a:lnTo>
                    <a:pt x="12" y="877"/>
                  </a:lnTo>
                  <a:lnTo>
                    <a:pt x="20" y="877"/>
                  </a:lnTo>
                  <a:lnTo>
                    <a:pt x="20" y="877"/>
                  </a:lnTo>
                  <a:lnTo>
                    <a:pt x="12" y="877"/>
                  </a:lnTo>
                  <a:lnTo>
                    <a:pt x="20" y="877"/>
                  </a:lnTo>
                  <a:lnTo>
                    <a:pt x="20" y="877"/>
                  </a:lnTo>
                  <a:lnTo>
                    <a:pt x="20" y="866"/>
                  </a:lnTo>
                  <a:lnTo>
                    <a:pt x="21" y="854"/>
                  </a:lnTo>
                  <a:lnTo>
                    <a:pt x="24" y="843"/>
                  </a:lnTo>
                  <a:lnTo>
                    <a:pt x="28" y="831"/>
                  </a:lnTo>
                  <a:lnTo>
                    <a:pt x="33" y="820"/>
                  </a:lnTo>
                  <a:lnTo>
                    <a:pt x="39" y="808"/>
                  </a:lnTo>
                  <a:lnTo>
                    <a:pt x="55" y="785"/>
                  </a:lnTo>
                  <a:lnTo>
                    <a:pt x="55" y="785"/>
                  </a:lnTo>
                  <a:lnTo>
                    <a:pt x="71" y="764"/>
                  </a:lnTo>
                  <a:lnTo>
                    <a:pt x="90" y="743"/>
                  </a:lnTo>
                  <a:lnTo>
                    <a:pt x="112" y="722"/>
                  </a:lnTo>
                  <a:lnTo>
                    <a:pt x="136" y="699"/>
                  </a:lnTo>
                  <a:lnTo>
                    <a:pt x="161" y="677"/>
                  </a:lnTo>
                  <a:lnTo>
                    <a:pt x="188" y="656"/>
                  </a:lnTo>
                  <a:lnTo>
                    <a:pt x="249" y="611"/>
                  </a:lnTo>
                  <a:lnTo>
                    <a:pt x="249" y="611"/>
                  </a:lnTo>
                  <a:lnTo>
                    <a:pt x="298" y="576"/>
                  </a:lnTo>
                  <a:lnTo>
                    <a:pt x="349" y="542"/>
                  </a:lnTo>
                  <a:lnTo>
                    <a:pt x="454" y="472"/>
                  </a:lnTo>
                  <a:lnTo>
                    <a:pt x="507" y="436"/>
                  </a:lnTo>
                  <a:lnTo>
                    <a:pt x="558" y="399"/>
                  </a:lnTo>
                  <a:lnTo>
                    <a:pt x="608" y="363"/>
                  </a:lnTo>
                  <a:lnTo>
                    <a:pt x="656" y="325"/>
                  </a:lnTo>
                  <a:lnTo>
                    <a:pt x="656" y="325"/>
                  </a:lnTo>
                  <a:lnTo>
                    <a:pt x="702" y="287"/>
                  </a:lnTo>
                  <a:lnTo>
                    <a:pt x="724" y="268"/>
                  </a:lnTo>
                  <a:lnTo>
                    <a:pt x="744" y="248"/>
                  </a:lnTo>
                  <a:lnTo>
                    <a:pt x="763" y="229"/>
                  </a:lnTo>
                  <a:lnTo>
                    <a:pt x="780" y="209"/>
                  </a:lnTo>
                  <a:lnTo>
                    <a:pt x="798" y="190"/>
                  </a:lnTo>
                  <a:lnTo>
                    <a:pt x="813" y="170"/>
                  </a:lnTo>
                  <a:lnTo>
                    <a:pt x="813" y="170"/>
                  </a:lnTo>
                  <a:lnTo>
                    <a:pt x="827" y="150"/>
                  </a:lnTo>
                  <a:lnTo>
                    <a:pt x="840" y="128"/>
                  </a:lnTo>
                  <a:lnTo>
                    <a:pt x="850" y="108"/>
                  </a:lnTo>
                  <a:lnTo>
                    <a:pt x="860" y="86"/>
                  </a:lnTo>
                  <a:lnTo>
                    <a:pt x="867" y="66"/>
                  </a:lnTo>
                  <a:lnTo>
                    <a:pt x="872" y="44"/>
                  </a:lnTo>
                  <a:lnTo>
                    <a:pt x="876" y="23"/>
                  </a:lnTo>
                  <a:lnTo>
                    <a:pt x="876" y="0"/>
                  </a:lnTo>
                  <a:lnTo>
                    <a:pt x="856" y="0"/>
                  </a:lnTo>
                  <a:lnTo>
                    <a:pt x="856" y="270"/>
                  </a:lnTo>
                  <a:lnTo>
                    <a:pt x="867" y="270"/>
                  </a:lnTo>
                  <a:lnTo>
                    <a:pt x="876" y="270"/>
                  </a:lnTo>
                  <a:lnTo>
                    <a:pt x="876" y="0"/>
                  </a:lnTo>
                  <a:lnTo>
                    <a:pt x="856" y="0"/>
                  </a:lnTo>
                  <a:lnTo>
                    <a:pt x="856" y="0"/>
                  </a:lnTo>
                  <a:lnTo>
                    <a:pt x="856" y="16"/>
                  </a:lnTo>
                  <a:lnTo>
                    <a:pt x="854" y="31"/>
                  </a:lnTo>
                  <a:lnTo>
                    <a:pt x="852" y="46"/>
                  </a:lnTo>
                  <a:lnTo>
                    <a:pt x="848" y="61"/>
                  </a:lnTo>
                  <a:lnTo>
                    <a:pt x="842" y="75"/>
                  </a:lnTo>
                  <a:lnTo>
                    <a:pt x="836" y="90"/>
                  </a:lnTo>
                  <a:lnTo>
                    <a:pt x="829" y="105"/>
                  </a:lnTo>
                  <a:lnTo>
                    <a:pt x="821" y="120"/>
                  </a:lnTo>
                  <a:lnTo>
                    <a:pt x="821" y="120"/>
                  </a:lnTo>
                  <a:lnTo>
                    <a:pt x="805" y="147"/>
                  </a:lnTo>
                  <a:lnTo>
                    <a:pt x="786" y="173"/>
                  </a:lnTo>
                  <a:lnTo>
                    <a:pt x="764" y="198"/>
                  </a:lnTo>
                  <a:lnTo>
                    <a:pt x="740" y="224"/>
                  </a:lnTo>
                  <a:lnTo>
                    <a:pt x="714" y="248"/>
                  </a:lnTo>
                  <a:lnTo>
                    <a:pt x="686" y="274"/>
                  </a:lnTo>
                  <a:lnTo>
                    <a:pt x="656" y="299"/>
                  </a:lnTo>
                  <a:lnTo>
                    <a:pt x="627" y="324"/>
                  </a:lnTo>
                  <a:lnTo>
                    <a:pt x="627" y="324"/>
                  </a:lnTo>
                  <a:lnTo>
                    <a:pt x="578" y="360"/>
                  </a:lnTo>
                  <a:lnTo>
                    <a:pt x="527" y="397"/>
                  </a:lnTo>
                  <a:lnTo>
                    <a:pt x="474" y="433"/>
                  </a:lnTo>
                  <a:lnTo>
                    <a:pt x="422" y="468"/>
                  </a:lnTo>
                  <a:lnTo>
                    <a:pt x="318" y="538"/>
                  </a:lnTo>
                  <a:lnTo>
                    <a:pt x="268" y="573"/>
                  </a:lnTo>
                  <a:lnTo>
                    <a:pt x="219" y="607"/>
                  </a:lnTo>
                  <a:lnTo>
                    <a:pt x="219" y="607"/>
                  </a:lnTo>
                  <a:lnTo>
                    <a:pt x="175" y="641"/>
                  </a:lnTo>
                  <a:lnTo>
                    <a:pt x="133" y="674"/>
                  </a:lnTo>
                  <a:lnTo>
                    <a:pt x="95" y="708"/>
                  </a:lnTo>
                  <a:lnTo>
                    <a:pt x="79" y="724"/>
                  </a:lnTo>
                  <a:lnTo>
                    <a:pt x="63" y="742"/>
                  </a:lnTo>
                  <a:lnTo>
                    <a:pt x="63" y="742"/>
                  </a:lnTo>
                  <a:lnTo>
                    <a:pt x="49" y="758"/>
                  </a:lnTo>
                  <a:lnTo>
                    <a:pt x="37" y="774"/>
                  </a:lnTo>
                  <a:lnTo>
                    <a:pt x="25" y="792"/>
                  </a:lnTo>
                  <a:lnTo>
                    <a:pt x="17" y="808"/>
                  </a:lnTo>
                  <a:lnTo>
                    <a:pt x="17" y="808"/>
                  </a:lnTo>
                  <a:lnTo>
                    <a:pt x="9" y="826"/>
                  </a:lnTo>
                  <a:lnTo>
                    <a:pt x="4" y="842"/>
                  </a:lnTo>
                  <a:lnTo>
                    <a:pt x="1" y="859"/>
                  </a:lnTo>
                  <a:lnTo>
                    <a:pt x="0" y="877"/>
                  </a:lnTo>
                  <a:lnTo>
                    <a:pt x="0" y="877"/>
                  </a:lnTo>
                  <a:lnTo>
                    <a:pt x="9" y="877"/>
                  </a:lnTo>
                  <a:lnTo>
                    <a:pt x="0" y="877"/>
                  </a:lnTo>
                  <a:lnTo>
                    <a:pt x="0" y="1147"/>
                  </a:lnTo>
                  <a:lnTo>
                    <a:pt x="20" y="1147"/>
                  </a:lnTo>
                  <a:lnTo>
                    <a:pt x="20" y="1147"/>
                  </a:lnTo>
                  <a:lnTo>
                    <a:pt x="20" y="1135"/>
                  </a:lnTo>
                  <a:lnTo>
                    <a:pt x="21" y="1124"/>
                  </a:lnTo>
                  <a:lnTo>
                    <a:pt x="24" y="1113"/>
                  </a:lnTo>
                  <a:lnTo>
                    <a:pt x="28" y="1101"/>
                  </a:lnTo>
                  <a:lnTo>
                    <a:pt x="33" y="1090"/>
                  </a:lnTo>
                  <a:lnTo>
                    <a:pt x="39" y="1078"/>
                  </a:lnTo>
                  <a:lnTo>
                    <a:pt x="55" y="1055"/>
                  </a:lnTo>
                  <a:lnTo>
                    <a:pt x="55" y="1055"/>
                  </a:lnTo>
                  <a:lnTo>
                    <a:pt x="71" y="1033"/>
                  </a:lnTo>
                  <a:lnTo>
                    <a:pt x="90" y="1012"/>
                  </a:lnTo>
                  <a:lnTo>
                    <a:pt x="112" y="990"/>
                  </a:lnTo>
                  <a:lnTo>
                    <a:pt x="136" y="969"/>
                  </a:lnTo>
                  <a:lnTo>
                    <a:pt x="161" y="947"/>
                  </a:lnTo>
                  <a:lnTo>
                    <a:pt x="188" y="925"/>
                  </a:lnTo>
                  <a:lnTo>
                    <a:pt x="249" y="880"/>
                  </a:lnTo>
                  <a:lnTo>
                    <a:pt x="249" y="880"/>
                  </a:lnTo>
                  <a:lnTo>
                    <a:pt x="298" y="846"/>
                  </a:lnTo>
                  <a:lnTo>
                    <a:pt x="349" y="812"/>
                  </a:lnTo>
                  <a:lnTo>
                    <a:pt x="454" y="741"/>
                  </a:lnTo>
                  <a:lnTo>
                    <a:pt x="507" y="706"/>
                  </a:lnTo>
                  <a:lnTo>
                    <a:pt x="558" y="669"/>
                  </a:lnTo>
                  <a:lnTo>
                    <a:pt x="608" y="633"/>
                  </a:lnTo>
                  <a:lnTo>
                    <a:pt x="656" y="595"/>
                  </a:lnTo>
                  <a:lnTo>
                    <a:pt x="656" y="595"/>
                  </a:lnTo>
                  <a:lnTo>
                    <a:pt x="702" y="557"/>
                  </a:lnTo>
                  <a:lnTo>
                    <a:pt x="724" y="538"/>
                  </a:lnTo>
                  <a:lnTo>
                    <a:pt x="744" y="518"/>
                  </a:lnTo>
                  <a:lnTo>
                    <a:pt x="763" y="499"/>
                  </a:lnTo>
                  <a:lnTo>
                    <a:pt x="780" y="479"/>
                  </a:lnTo>
                  <a:lnTo>
                    <a:pt x="798" y="459"/>
                  </a:lnTo>
                  <a:lnTo>
                    <a:pt x="813" y="440"/>
                  </a:lnTo>
                  <a:lnTo>
                    <a:pt x="813" y="440"/>
                  </a:lnTo>
                  <a:lnTo>
                    <a:pt x="827" y="418"/>
                  </a:lnTo>
                  <a:lnTo>
                    <a:pt x="840" y="398"/>
                  </a:lnTo>
                  <a:lnTo>
                    <a:pt x="850" y="378"/>
                  </a:lnTo>
                  <a:lnTo>
                    <a:pt x="860" y="356"/>
                  </a:lnTo>
                  <a:lnTo>
                    <a:pt x="867" y="336"/>
                  </a:lnTo>
                  <a:lnTo>
                    <a:pt x="872" y="314"/>
                  </a:lnTo>
                  <a:lnTo>
                    <a:pt x="876" y="293"/>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6" name="Freeform 257">
              <a:extLst>
                <a:ext uri="{FF2B5EF4-FFF2-40B4-BE49-F238E27FC236}">
                  <a16:creationId xmlns:a16="http://schemas.microsoft.com/office/drawing/2014/main" id="{020E33D9-69A1-42CF-885B-C8D840DA08E9}"/>
                </a:ext>
              </a:extLst>
            </p:cNvPr>
            <p:cNvSpPr>
              <a:spLocks/>
            </p:cNvSpPr>
            <p:nvPr/>
          </p:nvSpPr>
          <p:spPr bwMode="auto">
            <a:xfrm>
              <a:off x="11504613" y="4437063"/>
              <a:ext cx="679450" cy="908050"/>
            </a:xfrm>
            <a:custGeom>
              <a:avLst/>
              <a:gdLst>
                <a:gd name="T0" fmla="*/ 858 w 858"/>
                <a:gd name="T1" fmla="*/ 270 h 1146"/>
                <a:gd name="T2" fmla="*/ 855 w 858"/>
                <a:gd name="T3" fmla="*/ 303 h 1146"/>
                <a:gd name="T4" fmla="*/ 848 w 858"/>
                <a:gd name="T5" fmla="*/ 334 h 1146"/>
                <a:gd name="T6" fmla="*/ 836 w 858"/>
                <a:gd name="T7" fmla="*/ 365 h 1146"/>
                <a:gd name="T8" fmla="*/ 821 w 858"/>
                <a:gd name="T9" fmla="*/ 396 h 1146"/>
                <a:gd name="T10" fmla="*/ 801 w 858"/>
                <a:gd name="T11" fmla="*/ 425 h 1146"/>
                <a:gd name="T12" fmla="*/ 752 w 858"/>
                <a:gd name="T13" fmla="*/ 486 h 1146"/>
                <a:gd name="T14" fmla="*/ 692 w 858"/>
                <a:gd name="T15" fmla="*/ 544 h 1146"/>
                <a:gd name="T16" fmla="*/ 623 w 858"/>
                <a:gd name="T17" fmla="*/ 602 h 1146"/>
                <a:gd name="T18" fmla="*/ 547 w 858"/>
                <a:gd name="T19" fmla="*/ 657 h 1146"/>
                <a:gd name="T20" fmla="*/ 429 w 858"/>
                <a:gd name="T21" fmla="*/ 740 h 1146"/>
                <a:gd name="T22" fmla="*/ 271 w 858"/>
                <a:gd name="T23" fmla="*/ 846 h 1146"/>
                <a:gd name="T24" fmla="*/ 166 w 858"/>
                <a:gd name="T25" fmla="*/ 923 h 1146"/>
                <a:gd name="T26" fmla="*/ 105 w 858"/>
                <a:gd name="T27" fmla="*/ 975 h 1146"/>
                <a:gd name="T28" fmla="*/ 57 w 858"/>
                <a:gd name="T29" fmla="*/ 1024 h 1146"/>
                <a:gd name="T30" fmla="*/ 28 w 858"/>
                <a:gd name="T31" fmla="*/ 1061 h 1146"/>
                <a:gd name="T32" fmla="*/ 15 w 858"/>
                <a:gd name="T33" fmla="*/ 1085 h 1146"/>
                <a:gd name="T34" fmla="*/ 5 w 858"/>
                <a:gd name="T35" fmla="*/ 1109 h 1146"/>
                <a:gd name="T36" fmla="*/ 1 w 858"/>
                <a:gd name="T37" fmla="*/ 1134 h 1146"/>
                <a:gd name="T38" fmla="*/ 0 w 858"/>
                <a:gd name="T39" fmla="*/ 877 h 1146"/>
                <a:gd name="T40" fmla="*/ 1 w 858"/>
                <a:gd name="T41" fmla="*/ 865 h 1146"/>
                <a:gd name="T42" fmla="*/ 5 w 858"/>
                <a:gd name="T43" fmla="*/ 841 h 1146"/>
                <a:gd name="T44" fmla="*/ 15 w 858"/>
                <a:gd name="T45" fmla="*/ 817 h 1146"/>
                <a:gd name="T46" fmla="*/ 28 w 858"/>
                <a:gd name="T47" fmla="*/ 791 h 1146"/>
                <a:gd name="T48" fmla="*/ 57 w 858"/>
                <a:gd name="T49" fmla="*/ 755 h 1146"/>
                <a:gd name="T50" fmla="*/ 105 w 858"/>
                <a:gd name="T51" fmla="*/ 705 h 1146"/>
                <a:gd name="T52" fmla="*/ 166 w 858"/>
                <a:gd name="T53" fmla="*/ 653 h 1146"/>
                <a:gd name="T54" fmla="*/ 271 w 858"/>
                <a:gd name="T55" fmla="*/ 577 h 1146"/>
                <a:gd name="T56" fmla="*/ 429 w 858"/>
                <a:gd name="T57" fmla="*/ 470 h 1146"/>
                <a:gd name="T58" fmla="*/ 547 w 858"/>
                <a:gd name="T59" fmla="*/ 388 h 1146"/>
                <a:gd name="T60" fmla="*/ 623 w 858"/>
                <a:gd name="T61" fmla="*/ 332 h 1146"/>
                <a:gd name="T62" fmla="*/ 692 w 858"/>
                <a:gd name="T63" fmla="*/ 274 h 1146"/>
                <a:gd name="T64" fmla="*/ 752 w 858"/>
                <a:gd name="T65" fmla="*/ 216 h 1146"/>
                <a:gd name="T66" fmla="*/ 801 w 858"/>
                <a:gd name="T67" fmla="*/ 156 h 1146"/>
                <a:gd name="T68" fmla="*/ 821 w 858"/>
                <a:gd name="T69" fmla="*/ 126 h 1146"/>
                <a:gd name="T70" fmla="*/ 836 w 858"/>
                <a:gd name="T71" fmla="*/ 95 h 1146"/>
                <a:gd name="T72" fmla="*/ 848 w 858"/>
                <a:gd name="T73" fmla="*/ 64 h 1146"/>
                <a:gd name="T74" fmla="*/ 855 w 858"/>
                <a:gd name="T75" fmla="*/ 33 h 1146"/>
                <a:gd name="T76" fmla="*/ 858 w 858"/>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6">
                  <a:moveTo>
                    <a:pt x="858" y="270"/>
                  </a:moveTo>
                  <a:lnTo>
                    <a:pt x="858" y="270"/>
                  </a:lnTo>
                  <a:lnTo>
                    <a:pt x="856" y="286"/>
                  </a:lnTo>
                  <a:lnTo>
                    <a:pt x="855" y="303"/>
                  </a:lnTo>
                  <a:lnTo>
                    <a:pt x="852" y="318"/>
                  </a:lnTo>
                  <a:lnTo>
                    <a:pt x="848" y="334"/>
                  </a:lnTo>
                  <a:lnTo>
                    <a:pt x="843" y="350"/>
                  </a:lnTo>
                  <a:lnTo>
                    <a:pt x="836" y="365"/>
                  </a:lnTo>
                  <a:lnTo>
                    <a:pt x="829" y="380"/>
                  </a:lnTo>
                  <a:lnTo>
                    <a:pt x="821" y="396"/>
                  </a:lnTo>
                  <a:lnTo>
                    <a:pt x="812" y="411"/>
                  </a:lnTo>
                  <a:lnTo>
                    <a:pt x="801" y="425"/>
                  </a:lnTo>
                  <a:lnTo>
                    <a:pt x="778" y="456"/>
                  </a:lnTo>
                  <a:lnTo>
                    <a:pt x="752" y="486"/>
                  </a:lnTo>
                  <a:lnTo>
                    <a:pt x="724" y="514"/>
                  </a:lnTo>
                  <a:lnTo>
                    <a:pt x="692" y="544"/>
                  </a:lnTo>
                  <a:lnTo>
                    <a:pt x="658" y="572"/>
                  </a:lnTo>
                  <a:lnTo>
                    <a:pt x="623" y="602"/>
                  </a:lnTo>
                  <a:lnTo>
                    <a:pt x="587" y="629"/>
                  </a:lnTo>
                  <a:lnTo>
                    <a:pt x="547" y="657"/>
                  </a:lnTo>
                  <a:lnTo>
                    <a:pt x="508" y="686"/>
                  </a:lnTo>
                  <a:lnTo>
                    <a:pt x="429" y="740"/>
                  </a:lnTo>
                  <a:lnTo>
                    <a:pt x="349" y="794"/>
                  </a:lnTo>
                  <a:lnTo>
                    <a:pt x="271" y="846"/>
                  </a:lnTo>
                  <a:lnTo>
                    <a:pt x="200" y="898"/>
                  </a:lnTo>
                  <a:lnTo>
                    <a:pt x="166" y="923"/>
                  </a:lnTo>
                  <a:lnTo>
                    <a:pt x="135" y="949"/>
                  </a:lnTo>
                  <a:lnTo>
                    <a:pt x="105" y="975"/>
                  </a:lnTo>
                  <a:lnTo>
                    <a:pt x="80" y="999"/>
                  </a:lnTo>
                  <a:lnTo>
                    <a:pt x="57" y="1024"/>
                  </a:lnTo>
                  <a:lnTo>
                    <a:pt x="38" y="1049"/>
                  </a:lnTo>
                  <a:lnTo>
                    <a:pt x="28" y="1061"/>
                  </a:lnTo>
                  <a:lnTo>
                    <a:pt x="22" y="1073"/>
                  </a:lnTo>
                  <a:lnTo>
                    <a:pt x="15" y="1085"/>
                  </a:lnTo>
                  <a:lnTo>
                    <a:pt x="9" y="1097"/>
                  </a:lnTo>
                  <a:lnTo>
                    <a:pt x="5" y="1109"/>
                  </a:lnTo>
                  <a:lnTo>
                    <a:pt x="3" y="1122"/>
                  </a:lnTo>
                  <a:lnTo>
                    <a:pt x="1" y="1134"/>
                  </a:lnTo>
                  <a:lnTo>
                    <a:pt x="0" y="1146"/>
                  </a:lnTo>
                  <a:lnTo>
                    <a:pt x="0" y="877"/>
                  </a:lnTo>
                  <a:lnTo>
                    <a:pt x="0" y="877"/>
                  </a:lnTo>
                  <a:lnTo>
                    <a:pt x="1" y="865"/>
                  </a:lnTo>
                  <a:lnTo>
                    <a:pt x="3" y="853"/>
                  </a:lnTo>
                  <a:lnTo>
                    <a:pt x="5" y="841"/>
                  </a:lnTo>
                  <a:lnTo>
                    <a:pt x="9" y="829"/>
                  </a:lnTo>
                  <a:lnTo>
                    <a:pt x="15" y="817"/>
                  </a:lnTo>
                  <a:lnTo>
                    <a:pt x="22" y="805"/>
                  </a:lnTo>
                  <a:lnTo>
                    <a:pt x="28" y="791"/>
                  </a:lnTo>
                  <a:lnTo>
                    <a:pt x="36" y="779"/>
                  </a:lnTo>
                  <a:lnTo>
                    <a:pt x="57" y="755"/>
                  </a:lnTo>
                  <a:lnTo>
                    <a:pt x="80" y="730"/>
                  </a:lnTo>
                  <a:lnTo>
                    <a:pt x="105" y="705"/>
                  </a:lnTo>
                  <a:lnTo>
                    <a:pt x="134" y="679"/>
                  </a:lnTo>
                  <a:lnTo>
                    <a:pt x="166" y="653"/>
                  </a:lnTo>
                  <a:lnTo>
                    <a:pt x="200" y="629"/>
                  </a:lnTo>
                  <a:lnTo>
                    <a:pt x="271" y="577"/>
                  </a:lnTo>
                  <a:lnTo>
                    <a:pt x="349" y="524"/>
                  </a:lnTo>
                  <a:lnTo>
                    <a:pt x="429" y="470"/>
                  </a:lnTo>
                  <a:lnTo>
                    <a:pt x="508" y="416"/>
                  </a:lnTo>
                  <a:lnTo>
                    <a:pt x="547" y="388"/>
                  </a:lnTo>
                  <a:lnTo>
                    <a:pt x="587" y="361"/>
                  </a:lnTo>
                  <a:lnTo>
                    <a:pt x="623" y="332"/>
                  </a:lnTo>
                  <a:lnTo>
                    <a:pt x="658" y="304"/>
                  </a:lnTo>
                  <a:lnTo>
                    <a:pt x="692" y="274"/>
                  </a:lnTo>
                  <a:lnTo>
                    <a:pt x="724" y="246"/>
                  </a:lnTo>
                  <a:lnTo>
                    <a:pt x="752" y="216"/>
                  </a:lnTo>
                  <a:lnTo>
                    <a:pt x="778" y="187"/>
                  </a:lnTo>
                  <a:lnTo>
                    <a:pt x="801" y="156"/>
                  </a:lnTo>
                  <a:lnTo>
                    <a:pt x="812" y="141"/>
                  </a:lnTo>
                  <a:lnTo>
                    <a:pt x="821" y="126"/>
                  </a:lnTo>
                  <a:lnTo>
                    <a:pt x="829" y="111"/>
                  </a:lnTo>
                  <a:lnTo>
                    <a:pt x="836" y="95"/>
                  </a:lnTo>
                  <a:lnTo>
                    <a:pt x="843" y="80"/>
                  </a:lnTo>
                  <a:lnTo>
                    <a:pt x="848" y="64"/>
                  </a:lnTo>
                  <a:lnTo>
                    <a:pt x="852" y="49"/>
                  </a:lnTo>
                  <a:lnTo>
                    <a:pt x="855" y="33"/>
                  </a:lnTo>
                  <a:lnTo>
                    <a:pt x="856" y="17"/>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7" name="Freeform 258">
              <a:extLst>
                <a:ext uri="{FF2B5EF4-FFF2-40B4-BE49-F238E27FC236}">
                  <a16:creationId xmlns:a16="http://schemas.microsoft.com/office/drawing/2014/main" id="{4B47E4FD-4EC0-4806-A8EA-8D3F8E6E5B03}"/>
                </a:ext>
              </a:extLst>
            </p:cNvPr>
            <p:cNvSpPr>
              <a:spLocks/>
            </p:cNvSpPr>
            <p:nvPr/>
          </p:nvSpPr>
          <p:spPr bwMode="auto">
            <a:xfrm>
              <a:off x="11496675" y="4437063"/>
              <a:ext cx="695325" cy="908050"/>
            </a:xfrm>
            <a:custGeom>
              <a:avLst/>
              <a:gdLst>
                <a:gd name="T0" fmla="*/ 856 w 876"/>
                <a:gd name="T1" fmla="*/ 270 h 1146"/>
                <a:gd name="T2" fmla="*/ 852 w 876"/>
                <a:gd name="T3" fmla="*/ 316 h 1146"/>
                <a:gd name="T4" fmla="*/ 836 w 876"/>
                <a:gd name="T5" fmla="*/ 361 h 1146"/>
                <a:gd name="T6" fmla="*/ 821 w 876"/>
                <a:gd name="T7" fmla="*/ 390 h 1146"/>
                <a:gd name="T8" fmla="*/ 764 w 876"/>
                <a:gd name="T9" fmla="*/ 467 h 1146"/>
                <a:gd name="T10" fmla="*/ 686 w 876"/>
                <a:gd name="T11" fmla="*/ 544 h 1146"/>
                <a:gd name="T12" fmla="*/ 627 w 876"/>
                <a:gd name="T13" fmla="*/ 594 h 1146"/>
                <a:gd name="T14" fmla="*/ 474 w 876"/>
                <a:gd name="T15" fmla="*/ 703 h 1146"/>
                <a:gd name="T16" fmla="*/ 268 w 876"/>
                <a:gd name="T17" fmla="*/ 842 h 1146"/>
                <a:gd name="T18" fmla="*/ 175 w 876"/>
                <a:gd name="T19" fmla="*/ 911 h 1146"/>
                <a:gd name="T20" fmla="*/ 79 w 876"/>
                <a:gd name="T21" fmla="*/ 995 h 1146"/>
                <a:gd name="T22" fmla="*/ 49 w 876"/>
                <a:gd name="T23" fmla="*/ 1028 h 1146"/>
                <a:gd name="T24" fmla="*/ 17 w 876"/>
                <a:gd name="T25" fmla="*/ 1078 h 1146"/>
                <a:gd name="T26" fmla="*/ 4 w 876"/>
                <a:gd name="T27" fmla="*/ 1112 h 1146"/>
                <a:gd name="T28" fmla="*/ 20 w 876"/>
                <a:gd name="T29" fmla="*/ 1146 h 1146"/>
                <a:gd name="T30" fmla="*/ 12 w 876"/>
                <a:gd name="T31" fmla="*/ 877 h 1146"/>
                <a:gd name="T32" fmla="*/ 12 w 876"/>
                <a:gd name="T33" fmla="*/ 877 h 1146"/>
                <a:gd name="T34" fmla="*/ 20 w 876"/>
                <a:gd name="T35" fmla="*/ 865 h 1146"/>
                <a:gd name="T36" fmla="*/ 28 w 876"/>
                <a:gd name="T37" fmla="*/ 832 h 1146"/>
                <a:gd name="T38" fmla="*/ 55 w 876"/>
                <a:gd name="T39" fmla="*/ 786 h 1146"/>
                <a:gd name="T40" fmla="*/ 90 w 876"/>
                <a:gd name="T41" fmla="*/ 742 h 1146"/>
                <a:gd name="T42" fmla="*/ 161 w 876"/>
                <a:gd name="T43" fmla="*/ 678 h 1146"/>
                <a:gd name="T44" fmla="*/ 249 w 876"/>
                <a:gd name="T45" fmla="*/ 610 h 1146"/>
                <a:gd name="T46" fmla="*/ 454 w 876"/>
                <a:gd name="T47" fmla="*/ 471 h 1146"/>
                <a:gd name="T48" fmla="*/ 608 w 876"/>
                <a:gd name="T49" fmla="*/ 363 h 1146"/>
                <a:gd name="T50" fmla="*/ 702 w 876"/>
                <a:gd name="T51" fmla="*/ 288 h 1146"/>
                <a:gd name="T52" fmla="*/ 763 w 876"/>
                <a:gd name="T53" fmla="*/ 230 h 1146"/>
                <a:gd name="T54" fmla="*/ 813 w 876"/>
                <a:gd name="T55" fmla="*/ 169 h 1146"/>
                <a:gd name="T56" fmla="*/ 840 w 876"/>
                <a:gd name="T57" fmla="*/ 129 h 1146"/>
                <a:gd name="T58" fmla="*/ 867 w 876"/>
                <a:gd name="T59" fmla="*/ 67 h 1146"/>
                <a:gd name="T60" fmla="*/ 876 w 876"/>
                <a:gd name="T61" fmla="*/ 0 h 1146"/>
                <a:gd name="T62" fmla="*/ 867 w 876"/>
                <a:gd name="T63" fmla="*/ 270 h 1146"/>
                <a:gd name="T64" fmla="*/ 856 w 876"/>
                <a:gd name="T65" fmla="*/ 0 h 1146"/>
                <a:gd name="T66" fmla="*/ 854 w 876"/>
                <a:gd name="T67" fmla="*/ 32 h 1146"/>
                <a:gd name="T68" fmla="*/ 842 w 876"/>
                <a:gd name="T69" fmla="*/ 76 h 1146"/>
                <a:gd name="T70" fmla="*/ 821 w 876"/>
                <a:gd name="T71" fmla="*/ 121 h 1146"/>
                <a:gd name="T72" fmla="*/ 786 w 876"/>
                <a:gd name="T73" fmla="*/ 173 h 1146"/>
                <a:gd name="T74" fmla="*/ 714 w 876"/>
                <a:gd name="T75" fmla="*/ 249 h 1146"/>
                <a:gd name="T76" fmla="*/ 627 w 876"/>
                <a:gd name="T77" fmla="*/ 324 h 1146"/>
                <a:gd name="T78" fmla="*/ 527 w 876"/>
                <a:gd name="T79" fmla="*/ 397 h 1146"/>
                <a:gd name="T80" fmla="*/ 318 w 876"/>
                <a:gd name="T81" fmla="*/ 539 h 1146"/>
                <a:gd name="T82" fmla="*/ 219 w 876"/>
                <a:gd name="T83" fmla="*/ 608 h 1146"/>
                <a:gd name="T84" fmla="*/ 95 w 876"/>
                <a:gd name="T85" fmla="*/ 709 h 1146"/>
                <a:gd name="T86" fmla="*/ 63 w 876"/>
                <a:gd name="T87" fmla="*/ 741 h 1146"/>
                <a:gd name="T88" fmla="*/ 25 w 876"/>
                <a:gd name="T89" fmla="*/ 792 h 1146"/>
                <a:gd name="T90" fmla="*/ 9 w 876"/>
                <a:gd name="T91" fmla="*/ 826 h 1146"/>
                <a:gd name="T92" fmla="*/ 0 w 876"/>
                <a:gd name="T93" fmla="*/ 877 h 1146"/>
                <a:gd name="T94" fmla="*/ 0 w 876"/>
                <a:gd name="T95" fmla="*/ 877 h 1146"/>
                <a:gd name="T96" fmla="*/ 20 w 876"/>
                <a:gd name="T97" fmla="*/ 1146 h 1146"/>
                <a:gd name="T98" fmla="*/ 24 w 876"/>
                <a:gd name="T99" fmla="*/ 1113 h 1146"/>
                <a:gd name="T100" fmla="*/ 39 w 876"/>
                <a:gd name="T101" fmla="*/ 1078 h 1146"/>
                <a:gd name="T102" fmla="*/ 71 w 876"/>
                <a:gd name="T103" fmla="*/ 1034 h 1146"/>
                <a:gd name="T104" fmla="*/ 136 w 876"/>
                <a:gd name="T105" fmla="*/ 969 h 1146"/>
                <a:gd name="T106" fmla="*/ 249 w 876"/>
                <a:gd name="T107" fmla="*/ 880 h 1146"/>
                <a:gd name="T108" fmla="*/ 349 w 876"/>
                <a:gd name="T109" fmla="*/ 811 h 1146"/>
                <a:gd name="T110" fmla="*/ 558 w 876"/>
                <a:gd name="T111" fmla="*/ 670 h 1146"/>
                <a:gd name="T112" fmla="*/ 656 w 876"/>
                <a:gd name="T113" fmla="*/ 595 h 1146"/>
                <a:gd name="T114" fmla="*/ 744 w 876"/>
                <a:gd name="T115" fmla="*/ 519 h 1146"/>
                <a:gd name="T116" fmla="*/ 798 w 876"/>
                <a:gd name="T117" fmla="*/ 459 h 1146"/>
                <a:gd name="T118" fmla="*/ 827 w 876"/>
                <a:gd name="T119" fmla="*/ 419 h 1146"/>
                <a:gd name="T120" fmla="*/ 860 w 876"/>
                <a:gd name="T121" fmla="*/ 357 h 1146"/>
                <a:gd name="T122" fmla="*/ 876 w 876"/>
                <a:gd name="T123" fmla="*/ 292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6">
                  <a:moveTo>
                    <a:pt x="867" y="270"/>
                  </a:moveTo>
                  <a:lnTo>
                    <a:pt x="856" y="270"/>
                  </a:lnTo>
                  <a:lnTo>
                    <a:pt x="856" y="270"/>
                  </a:lnTo>
                  <a:lnTo>
                    <a:pt x="856" y="285"/>
                  </a:lnTo>
                  <a:lnTo>
                    <a:pt x="854" y="301"/>
                  </a:lnTo>
                  <a:lnTo>
                    <a:pt x="852" y="316"/>
                  </a:lnTo>
                  <a:lnTo>
                    <a:pt x="848" y="331"/>
                  </a:lnTo>
                  <a:lnTo>
                    <a:pt x="842" y="346"/>
                  </a:lnTo>
                  <a:lnTo>
                    <a:pt x="836" y="361"/>
                  </a:lnTo>
                  <a:lnTo>
                    <a:pt x="829" y="376"/>
                  </a:lnTo>
                  <a:lnTo>
                    <a:pt x="821" y="390"/>
                  </a:lnTo>
                  <a:lnTo>
                    <a:pt x="821" y="390"/>
                  </a:lnTo>
                  <a:lnTo>
                    <a:pt x="805" y="416"/>
                  </a:lnTo>
                  <a:lnTo>
                    <a:pt x="786" y="442"/>
                  </a:lnTo>
                  <a:lnTo>
                    <a:pt x="764" y="467"/>
                  </a:lnTo>
                  <a:lnTo>
                    <a:pt x="740" y="493"/>
                  </a:lnTo>
                  <a:lnTo>
                    <a:pt x="714" y="519"/>
                  </a:lnTo>
                  <a:lnTo>
                    <a:pt x="686" y="544"/>
                  </a:lnTo>
                  <a:lnTo>
                    <a:pt x="656" y="568"/>
                  </a:lnTo>
                  <a:lnTo>
                    <a:pt x="627" y="594"/>
                  </a:lnTo>
                  <a:lnTo>
                    <a:pt x="627" y="594"/>
                  </a:lnTo>
                  <a:lnTo>
                    <a:pt x="578" y="630"/>
                  </a:lnTo>
                  <a:lnTo>
                    <a:pt x="527" y="667"/>
                  </a:lnTo>
                  <a:lnTo>
                    <a:pt x="474" y="703"/>
                  </a:lnTo>
                  <a:lnTo>
                    <a:pt x="422" y="738"/>
                  </a:lnTo>
                  <a:lnTo>
                    <a:pt x="318" y="809"/>
                  </a:lnTo>
                  <a:lnTo>
                    <a:pt x="268" y="842"/>
                  </a:lnTo>
                  <a:lnTo>
                    <a:pt x="219" y="877"/>
                  </a:lnTo>
                  <a:lnTo>
                    <a:pt x="219" y="877"/>
                  </a:lnTo>
                  <a:lnTo>
                    <a:pt x="175" y="911"/>
                  </a:lnTo>
                  <a:lnTo>
                    <a:pt x="133" y="945"/>
                  </a:lnTo>
                  <a:lnTo>
                    <a:pt x="95" y="979"/>
                  </a:lnTo>
                  <a:lnTo>
                    <a:pt x="79" y="995"/>
                  </a:lnTo>
                  <a:lnTo>
                    <a:pt x="63" y="1011"/>
                  </a:lnTo>
                  <a:lnTo>
                    <a:pt x="63" y="1011"/>
                  </a:lnTo>
                  <a:lnTo>
                    <a:pt x="49" y="1028"/>
                  </a:lnTo>
                  <a:lnTo>
                    <a:pt x="37" y="1045"/>
                  </a:lnTo>
                  <a:lnTo>
                    <a:pt x="25" y="1061"/>
                  </a:lnTo>
                  <a:lnTo>
                    <a:pt x="17" y="1078"/>
                  </a:lnTo>
                  <a:lnTo>
                    <a:pt x="17" y="1078"/>
                  </a:lnTo>
                  <a:lnTo>
                    <a:pt x="9" y="1095"/>
                  </a:lnTo>
                  <a:lnTo>
                    <a:pt x="4" y="1112"/>
                  </a:lnTo>
                  <a:lnTo>
                    <a:pt x="1" y="1130"/>
                  </a:lnTo>
                  <a:lnTo>
                    <a:pt x="0" y="1146"/>
                  </a:lnTo>
                  <a:lnTo>
                    <a:pt x="20" y="1146"/>
                  </a:lnTo>
                  <a:lnTo>
                    <a:pt x="20" y="876"/>
                  </a:lnTo>
                  <a:lnTo>
                    <a:pt x="20" y="876"/>
                  </a:lnTo>
                  <a:lnTo>
                    <a:pt x="12" y="877"/>
                  </a:lnTo>
                  <a:lnTo>
                    <a:pt x="20" y="877"/>
                  </a:lnTo>
                  <a:lnTo>
                    <a:pt x="20" y="876"/>
                  </a:lnTo>
                  <a:lnTo>
                    <a:pt x="12" y="877"/>
                  </a:lnTo>
                  <a:lnTo>
                    <a:pt x="20" y="877"/>
                  </a:lnTo>
                  <a:lnTo>
                    <a:pt x="20" y="877"/>
                  </a:lnTo>
                  <a:lnTo>
                    <a:pt x="20" y="865"/>
                  </a:lnTo>
                  <a:lnTo>
                    <a:pt x="21" y="854"/>
                  </a:lnTo>
                  <a:lnTo>
                    <a:pt x="24" y="844"/>
                  </a:lnTo>
                  <a:lnTo>
                    <a:pt x="28" y="832"/>
                  </a:lnTo>
                  <a:lnTo>
                    <a:pt x="33" y="821"/>
                  </a:lnTo>
                  <a:lnTo>
                    <a:pt x="39" y="809"/>
                  </a:lnTo>
                  <a:lnTo>
                    <a:pt x="55" y="786"/>
                  </a:lnTo>
                  <a:lnTo>
                    <a:pt x="55" y="786"/>
                  </a:lnTo>
                  <a:lnTo>
                    <a:pt x="71" y="764"/>
                  </a:lnTo>
                  <a:lnTo>
                    <a:pt x="90" y="742"/>
                  </a:lnTo>
                  <a:lnTo>
                    <a:pt x="112" y="721"/>
                  </a:lnTo>
                  <a:lnTo>
                    <a:pt x="136" y="699"/>
                  </a:lnTo>
                  <a:lnTo>
                    <a:pt x="161" y="678"/>
                  </a:lnTo>
                  <a:lnTo>
                    <a:pt x="188" y="656"/>
                  </a:lnTo>
                  <a:lnTo>
                    <a:pt x="249" y="610"/>
                  </a:lnTo>
                  <a:lnTo>
                    <a:pt x="249" y="610"/>
                  </a:lnTo>
                  <a:lnTo>
                    <a:pt x="298" y="577"/>
                  </a:lnTo>
                  <a:lnTo>
                    <a:pt x="349" y="543"/>
                  </a:lnTo>
                  <a:lnTo>
                    <a:pt x="454" y="471"/>
                  </a:lnTo>
                  <a:lnTo>
                    <a:pt x="507" y="436"/>
                  </a:lnTo>
                  <a:lnTo>
                    <a:pt x="558" y="400"/>
                  </a:lnTo>
                  <a:lnTo>
                    <a:pt x="608" y="363"/>
                  </a:lnTo>
                  <a:lnTo>
                    <a:pt x="656" y="326"/>
                  </a:lnTo>
                  <a:lnTo>
                    <a:pt x="656" y="326"/>
                  </a:lnTo>
                  <a:lnTo>
                    <a:pt x="702" y="288"/>
                  </a:lnTo>
                  <a:lnTo>
                    <a:pt x="724" y="269"/>
                  </a:lnTo>
                  <a:lnTo>
                    <a:pt x="744" y="249"/>
                  </a:lnTo>
                  <a:lnTo>
                    <a:pt x="763" y="230"/>
                  </a:lnTo>
                  <a:lnTo>
                    <a:pt x="780" y="210"/>
                  </a:lnTo>
                  <a:lnTo>
                    <a:pt x="798" y="189"/>
                  </a:lnTo>
                  <a:lnTo>
                    <a:pt x="813" y="169"/>
                  </a:lnTo>
                  <a:lnTo>
                    <a:pt x="813" y="169"/>
                  </a:lnTo>
                  <a:lnTo>
                    <a:pt x="827" y="149"/>
                  </a:lnTo>
                  <a:lnTo>
                    <a:pt x="840" y="129"/>
                  </a:lnTo>
                  <a:lnTo>
                    <a:pt x="850" y="108"/>
                  </a:lnTo>
                  <a:lnTo>
                    <a:pt x="860" y="87"/>
                  </a:lnTo>
                  <a:lnTo>
                    <a:pt x="867" y="67"/>
                  </a:lnTo>
                  <a:lnTo>
                    <a:pt x="872" y="45"/>
                  </a:lnTo>
                  <a:lnTo>
                    <a:pt x="876" y="23"/>
                  </a:lnTo>
                  <a:lnTo>
                    <a:pt x="876" y="0"/>
                  </a:lnTo>
                  <a:lnTo>
                    <a:pt x="856" y="0"/>
                  </a:lnTo>
                  <a:lnTo>
                    <a:pt x="856" y="270"/>
                  </a:lnTo>
                  <a:lnTo>
                    <a:pt x="867" y="270"/>
                  </a:lnTo>
                  <a:lnTo>
                    <a:pt x="876" y="270"/>
                  </a:lnTo>
                  <a:lnTo>
                    <a:pt x="876" y="0"/>
                  </a:lnTo>
                  <a:lnTo>
                    <a:pt x="856" y="0"/>
                  </a:lnTo>
                  <a:lnTo>
                    <a:pt x="856" y="0"/>
                  </a:lnTo>
                  <a:lnTo>
                    <a:pt x="856" y="17"/>
                  </a:lnTo>
                  <a:lnTo>
                    <a:pt x="854" y="32"/>
                  </a:lnTo>
                  <a:lnTo>
                    <a:pt x="852" y="46"/>
                  </a:lnTo>
                  <a:lnTo>
                    <a:pt x="848" y="61"/>
                  </a:lnTo>
                  <a:lnTo>
                    <a:pt x="842" y="76"/>
                  </a:lnTo>
                  <a:lnTo>
                    <a:pt x="836" y="91"/>
                  </a:lnTo>
                  <a:lnTo>
                    <a:pt x="829" y="106"/>
                  </a:lnTo>
                  <a:lnTo>
                    <a:pt x="821" y="121"/>
                  </a:lnTo>
                  <a:lnTo>
                    <a:pt x="821" y="121"/>
                  </a:lnTo>
                  <a:lnTo>
                    <a:pt x="805" y="146"/>
                  </a:lnTo>
                  <a:lnTo>
                    <a:pt x="786" y="173"/>
                  </a:lnTo>
                  <a:lnTo>
                    <a:pt x="764" y="199"/>
                  </a:lnTo>
                  <a:lnTo>
                    <a:pt x="740" y="223"/>
                  </a:lnTo>
                  <a:lnTo>
                    <a:pt x="714" y="249"/>
                  </a:lnTo>
                  <a:lnTo>
                    <a:pt x="686" y="274"/>
                  </a:lnTo>
                  <a:lnTo>
                    <a:pt x="656" y="299"/>
                  </a:lnTo>
                  <a:lnTo>
                    <a:pt x="627" y="324"/>
                  </a:lnTo>
                  <a:lnTo>
                    <a:pt x="627" y="324"/>
                  </a:lnTo>
                  <a:lnTo>
                    <a:pt x="578" y="361"/>
                  </a:lnTo>
                  <a:lnTo>
                    <a:pt x="527" y="397"/>
                  </a:lnTo>
                  <a:lnTo>
                    <a:pt x="474" y="434"/>
                  </a:lnTo>
                  <a:lnTo>
                    <a:pt x="422" y="469"/>
                  </a:lnTo>
                  <a:lnTo>
                    <a:pt x="318" y="539"/>
                  </a:lnTo>
                  <a:lnTo>
                    <a:pt x="268" y="574"/>
                  </a:lnTo>
                  <a:lnTo>
                    <a:pt x="219" y="608"/>
                  </a:lnTo>
                  <a:lnTo>
                    <a:pt x="219" y="608"/>
                  </a:lnTo>
                  <a:lnTo>
                    <a:pt x="175" y="641"/>
                  </a:lnTo>
                  <a:lnTo>
                    <a:pt x="133" y="675"/>
                  </a:lnTo>
                  <a:lnTo>
                    <a:pt x="95" y="709"/>
                  </a:lnTo>
                  <a:lnTo>
                    <a:pt x="79" y="725"/>
                  </a:lnTo>
                  <a:lnTo>
                    <a:pt x="63" y="741"/>
                  </a:lnTo>
                  <a:lnTo>
                    <a:pt x="63" y="741"/>
                  </a:lnTo>
                  <a:lnTo>
                    <a:pt x="49" y="759"/>
                  </a:lnTo>
                  <a:lnTo>
                    <a:pt x="37" y="775"/>
                  </a:lnTo>
                  <a:lnTo>
                    <a:pt x="25" y="792"/>
                  </a:lnTo>
                  <a:lnTo>
                    <a:pt x="17" y="809"/>
                  </a:lnTo>
                  <a:lnTo>
                    <a:pt x="17" y="809"/>
                  </a:lnTo>
                  <a:lnTo>
                    <a:pt x="9" y="826"/>
                  </a:lnTo>
                  <a:lnTo>
                    <a:pt x="4" y="842"/>
                  </a:lnTo>
                  <a:lnTo>
                    <a:pt x="1" y="860"/>
                  </a:lnTo>
                  <a:lnTo>
                    <a:pt x="0" y="877"/>
                  </a:lnTo>
                  <a:lnTo>
                    <a:pt x="0" y="877"/>
                  </a:lnTo>
                  <a:lnTo>
                    <a:pt x="9" y="877"/>
                  </a:lnTo>
                  <a:lnTo>
                    <a:pt x="0" y="877"/>
                  </a:lnTo>
                  <a:lnTo>
                    <a:pt x="0" y="1146"/>
                  </a:lnTo>
                  <a:lnTo>
                    <a:pt x="20" y="1146"/>
                  </a:lnTo>
                  <a:lnTo>
                    <a:pt x="20" y="1146"/>
                  </a:lnTo>
                  <a:lnTo>
                    <a:pt x="20" y="1135"/>
                  </a:lnTo>
                  <a:lnTo>
                    <a:pt x="21" y="1124"/>
                  </a:lnTo>
                  <a:lnTo>
                    <a:pt x="24" y="1113"/>
                  </a:lnTo>
                  <a:lnTo>
                    <a:pt x="28" y="1101"/>
                  </a:lnTo>
                  <a:lnTo>
                    <a:pt x="33" y="1091"/>
                  </a:lnTo>
                  <a:lnTo>
                    <a:pt x="39" y="1078"/>
                  </a:lnTo>
                  <a:lnTo>
                    <a:pt x="55" y="1054"/>
                  </a:lnTo>
                  <a:lnTo>
                    <a:pt x="55" y="1054"/>
                  </a:lnTo>
                  <a:lnTo>
                    <a:pt x="71" y="1034"/>
                  </a:lnTo>
                  <a:lnTo>
                    <a:pt x="90" y="1012"/>
                  </a:lnTo>
                  <a:lnTo>
                    <a:pt x="112" y="991"/>
                  </a:lnTo>
                  <a:lnTo>
                    <a:pt x="136" y="969"/>
                  </a:lnTo>
                  <a:lnTo>
                    <a:pt x="161" y="948"/>
                  </a:lnTo>
                  <a:lnTo>
                    <a:pt x="188" y="925"/>
                  </a:lnTo>
                  <a:lnTo>
                    <a:pt x="249" y="880"/>
                  </a:lnTo>
                  <a:lnTo>
                    <a:pt x="249" y="880"/>
                  </a:lnTo>
                  <a:lnTo>
                    <a:pt x="298" y="846"/>
                  </a:lnTo>
                  <a:lnTo>
                    <a:pt x="349" y="811"/>
                  </a:lnTo>
                  <a:lnTo>
                    <a:pt x="454" y="741"/>
                  </a:lnTo>
                  <a:lnTo>
                    <a:pt x="507" y="706"/>
                  </a:lnTo>
                  <a:lnTo>
                    <a:pt x="558" y="670"/>
                  </a:lnTo>
                  <a:lnTo>
                    <a:pt x="608" y="633"/>
                  </a:lnTo>
                  <a:lnTo>
                    <a:pt x="656" y="595"/>
                  </a:lnTo>
                  <a:lnTo>
                    <a:pt x="656" y="595"/>
                  </a:lnTo>
                  <a:lnTo>
                    <a:pt x="702" y="558"/>
                  </a:lnTo>
                  <a:lnTo>
                    <a:pt x="724" y="537"/>
                  </a:lnTo>
                  <a:lnTo>
                    <a:pt x="744" y="519"/>
                  </a:lnTo>
                  <a:lnTo>
                    <a:pt x="763" y="500"/>
                  </a:lnTo>
                  <a:lnTo>
                    <a:pt x="780" y="479"/>
                  </a:lnTo>
                  <a:lnTo>
                    <a:pt x="798" y="459"/>
                  </a:lnTo>
                  <a:lnTo>
                    <a:pt x="813" y="439"/>
                  </a:lnTo>
                  <a:lnTo>
                    <a:pt x="813" y="439"/>
                  </a:lnTo>
                  <a:lnTo>
                    <a:pt x="827" y="419"/>
                  </a:lnTo>
                  <a:lnTo>
                    <a:pt x="840" y="398"/>
                  </a:lnTo>
                  <a:lnTo>
                    <a:pt x="850" y="378"/>
                  </a:lnTo>
                  <a:lnTo>
                    <a:pt x="860" y="357"/>
                  </a:lnTo>
                  <a:lnTo>
                    <a:pt x="867" y="335"/>
                  </a:lnTo>
                  <a:lnTo>
                    <a:pt x="872" y="313"/>
                  </a:lnTo>
                  <a:lnTo>
                    <a:pt x="876" y="292"/>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8" name="Freeform 259">
              <a:extLst>
                <a:ext uri="{FF2B5EF4-FFF2-40B4-BE49-F238E27FC236}">
                  <a16:creationId xmlns:a16="http://schemas.microsoft.com/office/drawing/2014/main" id="{27BA60FC-A201-44B2-97F0-E3F91A8C48C0}"/>
                </a:ext>
              </a:extLst>
            </p:cNvPr>
            <p:cNvSpPr>
              <a:spLocks/>
            </p:cNvSpPr>
            <p:nvPr/>
          </p:nvSpPr>
          <p:spPr bwMode="auto">
            <a:xfrm>
              <a:off x="11776075" y="2781301"/>
              <a:ext cx="125413" cy="58738"/>
            </a:xfrm>
            <a:custGeom>
              <a:avLst/>
              <a:gdLst>
                <a:gd name="T0" fmla="*/ 125 w 156"/>
                <a:gd name="T1" fmla="*/ 74 h 74"/>
                <a:gd name="T2" fmla="*/ 125 w 156"/>
                <a:gd name="T3" fmla="*/ 74 h 74"/>
                <a:gd name="T4" fmla="*/ 132 w 156"/>
                <a:gd name="T5" fmla="*/ 73 h 74"/>
                <a:gd name="T6" fmla="*/ 137 w 156"/>
                <a:gd name="T7" fmla="*/ 71 h 74"/>
                <a:gd name="T8" fmla="*/ 143 w 156"/>
                <a:gd name="T9" fmla="*/ 67 h 74"/>
                <a:gd name="T10" fmla="*/ 147 w 156"/>
                <a:gd name="T11" fmla="*/ 63 h 74"/>
                <a:gd name="T12" fmla="*/ 151 w 156"/>
                <a:gd name="T13" fmla="*/ 58 h 74"/>
                <a:gd name="T14" fmla="*/ 154 w 156"/>
                <a:gd name="T15" fmla="*/ 51 h 74"/>
                <a:gd name="T16" fmla="*/ 155 w 156"/>
                <a:gd name="T17" fmla="*/ 44 h 74"/>
                <a:gd name="T18" fmla="*/ 156 w 156"/>
                <a:gd name="T19" fmla="*/ 38 h 74"/>
                <a:gd name="T20" fmla="*/ 156 w 156"/>
                <a:gd name="T21" fmla="*/ 38 h 74"/>
                <a:gd name="T22" fmla="*/ 155 w 156"/>
                <a:gd name="T23" fmla="*/ 29 h 74"/>
                <a:gd name="T24" fmla="*/ 154 w 156"/>
                <a:gd name="T25" fmla="*/ 23 h 74"/>
                <a:gd name="T26" fmla="*/ 151 w 156"/>
                <a:gd name="T27" fmla="*/ 16 h 74"/>
                <a:gd name="T28" fmla="*/ 147 w 156"/>
                <a:gd name="T29" fmla="*/ 11 h 74"/>
                <a:gd name="T30" fmla="*/ 143 w 156"/>
                <a:gd name="T31" fmla="*/ 7 h 74"/>
                <a:gd name="T32" fmla="*/ 137 w 156"/>
                <a:gd name="T33" fmla="*/ 3 h 74"/>
                <a:gd name="T34" fmla="*/ 132 w 156"/>
                <a:gd name="T35" fmla="*/ 1 h 74"/>
                <a:gd name="T36" fmla="*/ 125 w 156"/>
                <a:gd name="T37" fmla="*/ 0 h 74"/>
                <a:gd name="T38" fmla="*/ 0 w 156"/>
                <a:gd name="T39" fmla="*/ 0 h 74"/>
                <a:gd name="T40" fmla="*/ 0 w 156"/>
                <a:gd name="T41" fmla="*/ 74 h 74"/>
                <a:gd name="T42" fmla="*/ 125 w 156"/>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4">
                  <a:moveTo>
                    <a:pt x="125" y="74"/>
                  </a:moveTo>
                  <a:lnTo>
                    <a:pt x="125" y="74"/>
                  </a:lnTo>
                  <a:lnTo>
                    <a:pt x="132" y="73"/>
                  </a:lnTo>
                  <a:lnTo>
                    <a:pt x="137" y="71"/>
                  </a:lnTo>
                  <a:lnTo>
                    <a:pt x="143" y="67"/>
                  </a:lnTo>
                  <a:lnTo>
                    <a:pt x="147" y="63"/>
                  </a:lnTo>
                  <a:lnTo>
                    <a:pt x="151" y="58"/>
                  </a:lnTo>
                  <a:lnTo>
                    <a:pt x="154" y="51"/>
                  </a:lnTo>
                  <a:lnTo>
                    <a:pt x="155" y="44"/>
                  </a:lnTo>
                  <a:lnTo>
                    <a:pt x="156" y="38"/>
                  </a:lnTo>
                  <a:lnTo>
                    <a:pt x="156" y="38"/>
                  </a:lnTo>
                  <a:lnTo>
                    <a:pt x="155" y="29"/>
                  </a:lnTo>
                  <a:lnTo>
                    <a:pt x="154" y="23"/>
                  </a:lnTo>
                  <a:lnTo>
                    <a:pt x="151" y="16"/>
                  </a:lnTo>
                  <a:lnTo>
                    <a:pt x="147" y="11"/>
                  </a:lnTo>
                  <a:lnTo>
                    <a:pt x="143" y="7"/>
                  </a:lnTo>
                  <a:lnTo>
                    <a:pt x="137" y="3"/>
                  </a:lnTo>
                  <a:lnTo>
                    <a:pt x="132" y="1"/>
                  </a:lnTo>
                  <a:lnTo>
                    <a:pt x="125" y="0"/>
                  </a:lnTo>
                  <a:lnTo>
                    <a:pt x="0" y="0"/>
                  </a:lnTo>
                  <a:lnTo>
                    <a:pt x="0" y="74"/>
                  </a:lnTo>
                  <a:lnTo>
                    <a:pt x="125" y="74"/>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9" name="Freeform 260">
              <a:extLst>
                <a:ext uri="{FF2B5EF4-FFF2-40B4-BE49-F238E27FC236}">
                  <a16:creationId xmlns:a16="http://schemas.microsoft.com/office/drawing/2014/main" id="{AAB71092-02CE-4858-A4B7-2F7405B059AE}"/>
                </a:ext>
              </a:extLst>
            </p:cNvPr>
            <p:cNvSpPr>
              <a:spLocks/>
            </p:cNvSpPr>
            <p:nvPr/>
          </p:nvSpPr>
          <p:spPr bwMode="auto">
            <a:xfrm>
              <a:off x="11504613" y="2538413"/>
              <a:ext cx="679450" cy="919163"/>
            </a:xfrm>
            <a:custGeom>
              <a:avLst/>
              <a:gdLst>
                <a:gd name="T0" fmla="*/ 858 w 858"/>
                <a:gd name="T1" fmla="*/ 272 h 1157"/>
                <a:gd name="T2" fmla="*/ 856 w 858"/>
                <a:gd name="T3" fmla="*/ 289 h 1157"/>
                <a:gd name="T4" fmla="*/ 852 w 858"/>
                <a:gd name="T5" fmla="*/ 320 h 1157"/>
                <a:gd name="T6" fmla="*/ 843 w 858"/>
                <a:gd name="T7" fmla="*/ 352 h 1157"/>
                <a:gd name="T8" fmla="*/ 829 w 858"/>
                <a:gd name="T9" fmla="*/ 383 h 1157"/>
                <a:gd name="T10" fmla="*/ 812 w 858"/>
                <a:gd name="T11" fmla="*/ 414 h 1157"/>
                <a:gd name="T12" fmla="*/ 778 w 858"/>
                <a:gd name="T13" fmla="*/ 460 h 1157"/>
                <a:gd name="T14" fmla="*/ 724 w 858"/>
                <a:gd name="T15" fmla="*/ 519 h 1157"/>
                <a:gd name="T16" fmla="*/ 658 w 858"/>
                <a:gd name="T17" fmla="*/ 577 h 1157"/>
                <a:gd name="T18" fmla="*/ 587 w 858"/>
                <a:gd name="T19" fmla="*/ 635 h 1157"/>
                <a:gd name="T20" fmla="*/ 508 w 858"/>
                <a:gd name="T21" fmla="*/ 691 h 1157"/>
                <a:gd name="T22" fmla="*/ 349 w 858"/>
                <a:gd name="T23" fmla="*/ 800 h 1157"/>
                <a:gd name="T24" fmla="*/ 235 w 858"/>
                <a:gd name="T25" fmla="*/ 880 h 1157"/>
                <a:gd name="T26" fmla="*/ 166 w 858"/>
                <a:gd name="T27" fmla="*/ 932 h 1157"/>
                <a:gd name="T28" fmla="*/ 105 w 858"/>
                <a:gd name="T29" fmla="*/ 983 h 1157"/>
                <a:gd name="T30" fmla="*/ 57 w 858"/>
                <a:gd name="T31" fmla="*/ 1033 h 1157"/>
                <a:gd name="T32" fmla="*/ 28 w 858"/>
                <a:gd name="T33" fmla="*/ 1071 h 1157"/>
                <a:gd name="T34" fmla="*/ 15 w 858"/>
                <a:gd name="T35" fmla="*/ 1095 h 1157"/>
                <a:gd name="T36" fmla="*/ 5 w 858"/>
                <a:gd name="T37" fmla="*/ 1120 h 1157"/>
                <a:gd name="T38" fmla="*/ 1 w 858"/>
                <a:gd name="T39" fmla="*/ 1145 h 1157"/>
                <a:gd name="T40" fmla="*/ 0 w 858"/>
                <a:gd name="T41" fmla="*/ 885 h 1157"/>
                <a:gd name="T42" fmla="*/ 1 w 858"/>
                <a:gd name="T43" fmla="*/ 873 h 1157"/>
                <a:gd name="T44" fmla="*/ 5 w 858"/>
                <a:gd name="T45" fmla="*/ 848 h 1157"/>
                <a:gd name="T46" fmla="*/ 15 w 858"/>
                <a:gd name="T47" fmla="*/ 823 h 1157"/>
                <a:gd name="T48" fmla="*/ 28 w 858"/>
                <a:gd name="T49" fmla="*/ 799 h 1157"/>
                <a:gd name="T50" fmla="*/ 57 w 858"/>
                <a:gd name="T51" fmla="*/ 761 h 1157"/>
                <a:gd name="T52" fmla="*/ 105 w 858"/>
                <a:gd name="T53" fmla="*/ 711 h 1157"/>
                <a:gd name="T54" fmla="*/ 166 w 858"/>
                <a:gd name="T55" fmla="*/ 660 h 1157"/>
                <a:gd name="T56" fmla="*/ 235 w 858"/>
                <a:gd name="T57" fmla="*/ 608 h 1157"/>
                <a:gd name="T58" fmla="*/ 349 w 858"/>
                <a:gd name="T59" fmla="*/ 529 h 1157"/>
                <a:gd name="T60" fmla="*/ 508 w 858"/>
                <a:gd name="T61" fmla="*/ 419 h 1157"/>
                <a:gd name="T62" fmla="*/ 587 w 858"/>
                <a:gd name="T63" fmla="*/ 363 h 1157"/>
                <a:gd name="T64" fmla="*/ 658 w 858"/>
                <a:gd name="T65" fmla="*/ 306 h 1157"/>
                <a:gd name="T66" fmla="*/ 724 w 858"/>
                <a:gd name="T67" fmla="*/ 247 h 1157"/>
                <a:gd name="T68" fmla="*/ 778 w 858"/>
                <a:gd name="T69" fmla="*/ 187 h 1157"/>
                <a:gd name="T70" fmla="*/ 812 w 858"/>
                <a:gd name="T71" fmla="*/ 142 h 1157"/>
                <a:gd name="T72" fmla="*/ 829 w 858"/>
                <a:gd name="T73" fmla="*/ 111 h 1157"/>
                <a:gd name="T74" fmla="*/ 843 w 858"/>
                <a:gd name="T75" fmla="*/ 80 h 1157"/>
                <a:gd name="T76" fmla="*/ 852 w 858"/>
                <a:gd name="T77" fmla="*/ 48 h 1157"/>
                <a:gd name="T78" fmla="*/ 856 w 858"/>
                <a:gd name="T79" fmla="*/ 16 h 1157"/>
                <a:gd name="T80" fmla="*/ 858 w 858"/>
                <a:gd name="T81"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8" h="1157">
                  <a:moveTo>
                    <a:pt x="858" y="9"/>
                  </a:moveTo>
                  <a:lnTo>
                    <a:pt x="858" y="272"/>
                  </a:lnTo>
                  <a:lnTo>
                    <a:pt x="858" y="272"/>
                  </a:lnTo>
                  <a:lnTo>
                    <a:pt x="856" y="289"/>
                  </a:lnTo>
                  <a:lnTo>
                    <a:pt x="855" y="305"/>
                  </a:lnTo>
                  <a:lnTo>
                    <a:pt x="852" y="320"/>
                  </a:lnTo>
                  <a:lnTo>
                    <a:pt x="848" y="336"/>
                  </a:lnTo>
                  <a:lnTo>
                    <a:pt x="843" y="352"/>
                  </a:lnTo>
                  <a:lnTo>
                    <a:pt x="836" y="367"/>
                  </a:lnTo>
                  <a:lnTo>
                    <a:pt x="829" y="383"/>
                  </a:lnTo>
                  <a:lnTo>
                    <a:pt x="821" y="398"/>
                  </a:lnTo>
                  <a:lnTo>
                    <a:pt x="812" y="414"/>
                  </a:lnTo>
                  <a:lnTo>
                    <a:pt x="801" y="429"/>
                  </a:lnTo>
                  <a:lnTo>
                    <a:pt x="778" y="460"/>
                  </a:lnTo>
                  <a:lnTo>
                    <a:pt x="752" y="490"/>
                  </a:lnTo>
                  <a:lnTo>
                    <a:pt x="724" y="519"/>
                  </a:lnTo>
                  <a:lnTo>
                    <a:pt x="692" y="549"/>
                  </a:lnTo>
                  <a:lnTo>
                    <a:pt x="658" y="577"/>
                  </a:lnTo>
                  <a:lnTo>
                    <a:pt x="623" y="607"/>
                  </a:lnTo>
                  <a:lnTo>
                    <a:pt x="587" y="635"/>
                  </a:lnTo>
                  <a:lnTo>
                    <a:pt x="547" y="664"/>
                  </a:lnTo>
                  <a:lnTo>
                    <a:pt x="508" y="691"/>
                  </a:lnTo>
                  <a:lnTo>
                    <a:pt x="429" y="746"/>
                  </a:lnTo>
                  <a:lnTo>
                    <a:pt x="349" y="800"/>
                  </a:lnTo>
                  <a:lnTo>
                    <a:pt x="271" y="854"/>
                  </a:lnTo>
                  <a:lnTo>
                    <a:pt x="235" y="880"/>
                  </a:lnTo>
                  <a:lnTo>
                    <a:pt x="200" y="906"/>
                  </a:lnTo>
                  <a:lnTo>
                    <a:pt x="166" y="932"/>
                  </a:lnTo>
                  <a:lnTo>
                    <a:pt x="135" y="958"/>
                  </a:lnTo>
                  <a:lnTo>
                    <a:pt x="105" y="983"/>
                  </a:lnTo>
                  <a:lnTo>
                    <a:pt x="80" y="1009"/>
                  </a:lnTo>
                  <a:lnTo>
                    <a:pt x="57" y="1033"/>
                  </a:lnTo>
                  <a:lnTo>
                    <a:pt x="38" y="1059"/>
                  </a:lnTo>
                  <a:lnTo>
                    <a:pt x="28" y="1071"/>
                  </a:lnTo>
                  <a:lnTo>
                    <a:pt x="22" y="1083"/>
                  </a:lnTo>
                  <a:lnTo>
                    <a:pt x="15" y="1095"/>
                  </a:lnTo>
                  <a:lnTo>
                    <a:pt x="9" y="1108"/>
                  </a:lnTo>
                  <a:lnTo>
                    <a:pt x="5" y="1120"/>
                  </a:lnTo>
                  <a:lnTo>
                    <a:pt x="3" y="1133"/>
                  </a:lnTo>
                  <a:lnTo>
                    <a:pt x="1" y="1145"/>
                  </a:lnTo>
                  <a:lnTo>
                    <a:pt x="0" y="1157"/>
                  </a:lnTo>
                  <a:lnTo>
                    <a:pt x="0" y="885"/>
                  </a:lnTo>
                  <a:lnTo>
                    <a:pt x="0" y="885"/>
                  </a:lnTo>
                  <a:lnTo>
                    <a:pt x="1" y="873"/>
                  </a:lnTo>
                  <a:lnTo>
                    <a:pt x="3" y="861"/>
                  </a:lnTo>
                  <a:lnTo>
                    <a:pt x="5" y="848"/>
                  </a:lnTo>
                  <a:lnTo>
                    <a:pt x="9" y="836"/>
                  </a:lnTo>
                  <a:lnTo>
                    <a:pt x="15" y="823"/>
                  </a:lnTo>
                  <a:lnTo>
                    <a:pt x="22" y="811"/>
                  </a:lnTo>
                  <a:lnTo>
                    <a:pt x="28" y="799"/>
                  </a:lnTo>
                  <a:lnTo>
                    <a:pt x="38" y="786"/>
                  </a:lnTo>
                  <a:lnTo>
                    <a:pt x="57" y="761"/>
                  </a:lnTo>
                  <a:lnTo>
                    <a:pt x="80" y="737"/>
                  </a:lnTo>
                  <a:lnTo>
                    <a:pt x="105" y="711"/>
                  </a:lnTo>
                  <a:lnTo>
                    <a:pt x="135" y="685"/>
                  </a:lnTo>
                  <a:lnTo>
                    <a:pt x="166" y="660"/>
                  </a:lnTo>
                  <a:lnTo>
                    <a:pt x="200" y="634"/>
                  </a:lnTo>
                  <a:lnTo>
                    <a:pt x="235" y="608"/>
                  </a:lnTo>
                  <a:lnTo>
                    <a:pt x="271" y="581"/>
                  </a:lnTo>
                  <a:lnTo>
                    <a:pt x="349" y="529"/>
                  </a:lnTo>
                  <a:lnTo>
                    <a:pt x="429" y="475"/>
                  </a:lnTo>
                  <a:lnTo>
                    <a:pt x="508" y="419"/>
                  </a:lnTo>
                  <a:lnTo>
                    <a:pt x="547" y="391"/>
                  </a:lnTo>
                  <a:lnTo>
                    <a:pt x="587" y="363"/>
                  </a:lnTo>
                  <a:lnTo>
                    <a:pt x="623" y="334"/>
                  </a:lnTo>
                  <a:lnTo>
                    <a:pt x="658" y="306"/>
                  </a:lnTo>
                  <a:lnTo>
                    <a:pt x="692" y="276"/>
                  </a:lnTo>
                  <a:lnTo>
                    <a:pt x="724" y="247"/>
                  </a:lnTo>
                  <a:lnTo>
                    <a:pt x="752" y="217"/>
                  </a:lnTo>
                  <a:lnTo>
                    <a:pt x="778" y="187"/>
                  </a:lnTo>
                  <a:lnTo>
                    <a:pt x="801" y="158"/>
                  </a:lnTo>
                  <a:lnTo>
                    <a:pt x="812" y="142"/>
                  </a:lnTo>
                  <a:lnTo>
                    <a:pt x="821" y="127"/>
                  </a:lnTo>
                  <a:lnTo>
                    <a:pt x="829" y="111"/>
                  </a:lnTo>
                  <a:lnTo>
                    <a:pt x="836" y="96"/>
                  </a:lnTo>
                  <a:lnTo>
                    <a:pt x="843" y="80"/>
                  </a:lnTo>
                  <a:lnTo>
                    <a:pt x="848" y="63"/>
                  </a:lnTo>
                  <a:lnTo>
                    <a:pt x="852" y="48"/>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0" name="Freeform 261">
              <a:extLst>
                <a:ext uri="{FF2B5EF4-FFF2-40B4-BE49-F238E27FC236}">
                  <a16:creationId xmlns:a16="http://schemas.microsoft.com/office/drawing/2014/main" id="{52F536CB-F6F1-404B-8D27-094D6C93EADB}"/>
                </a:ext>
              </a:extLst>
            </p:cNvPr>
            <p:cNvSpPr>
              <a:spLocks/>
            </p:cNvSpPr>
            <p:nvPr/>
          </p:nvSpPr>
          <p:spPr bwMode="auto">
            <a:xfrm>
              <a:off x="11496675" y="2538413"/>
              <a:ext cx="695325" cy="919163"/>
            </a:xfrm>
            <a:custGeom>
              <a:avLst/>
              <a:gdLst>
                <a:gd name="T0" fmla="*/ 856 w 876"/>
                <a:gd name="T1" fmla="*/ 272 h 1157"/>
                <a:gd name="T2" fmla="*/ 854 w 876"/>
                <a:gd name="T3" fmla="*/ 303 h 1157"/>
                <a:gd name="T4" fmla="*/ 842 w 876"/>
                <a:gd name="T5" fmla="*/ 348 h 1157"/>
                <a:gd name="T6" fmla="*/ 821 w 876"/>
                <a:gd name="T7" fmla="*/ 394 h 1157"/>
                <a:gd name="T8" fmla="*/ 786 w 876"/>
                <a:gd name="T9" fmla="*/ 446 h 1157"/>
                <a:gd name="T10" fmla="*/ 714 w 876"/>
                <a:gd name="T11" fmla="*/ 523 h 1157"/>
                <a:gd name="T12" fmla="*/ 627 w 876"/>
                <a:gd name="T13" fmla="*/ 599 h 1157"/>
                <a:gd name="T14" fmla="*/ 527 w 876"/>
                <a:gd name="T15" fmla="*/ 673 h 1157"/>
                <a:gd name="T16" fmla="*/ 318 w 876"/>
                <a:gd name="T17" fmla="*/ 816 h 1157"/>
                <a:gd name="T18" fmla="*/ 219 w 876"/>
                <a:gd name="T19" fmla="*/ 885 h 1157"/>
                <a:gd name="T20" fmla="*/ 95 w 876"/>
                <a:gd name="T21" fmla="*/ 987 h 1157"/>
                <a:gd name="T22" fmla="*/ 63 w 876"/>
                <a:gd name="T23" fmla="*/ 1021 h 1157"/>
                <a:gd name="T24" fmla="*/ 25 w 876"/>
                <a:gd name="T25" fmla="*/ 1071 h 1157"/>
                <a:gd name="T26" fmla="*/ 9 w 876"/>
                <a:gd name="T27" fmla="*/ 1105 h 1157"/>
                <a:gd name="T28" fmla="*/ 0 w 876"/>
                <a:gd name="T29" fmla="*/ 1157 h 1157"/>
                <a:gd name="T30" fmla="*/ 20 w 876"/>
                <a:gd name="T31" fmla="*/ 885 h 1157"/>
                <a:gd name="T32" fmla="*/ 24 w 876"/>
                <a:gd name="T33" fmla="*/ 851 h 1157"/>
                <a:gd name="T34" fmla="*/ 39 w 876"/>
                <a:gd name="T35" fmla="*/ 816 h 1157"/>
                <a:gd name="T36" fmla="*/ 71 w 876"/>
                <a:gd name="T37" fmla="*/ 772 h 1157"/>
                <a:gd name="T38" fmla="*/ 136 w 876"/>
                <a:gd name="T39" fmla="*/ 705 h 1157"/>
                <a:gd name="T40" fmla="*/ 249 w 876"/>
                <a:gd name="T41" fmla="*/ 616 h 1157"/>
                <a:gd name="T42" fmla="*/ 349 w 876"/>
                <a:gd name="T43" fmla="*/ 546 h 1157"/>
                <a:gd name="T44" fmla="*/ 558 w 876"/>
                <a:gd name="T45" fmla="*/ 403 h 1157"/>
                <a:gd name="T46" fmla="*/ 656 w 876"/>
                <a:gd name="T47" fmla="*/ 328 h 1157"/>
                <a:gd name="T48" fmla="*/ 744 w 876"/>
                <a:gd name="T49" fmla="*/ 251 h 1157"/>
                <a:gd name="T50" fmla="*/ 798 w 876"/>
                <a:gd name="T51" fmla="*/ 191 h 1157"/>
                <a:gd name="T52" fmla="*/ 827 w 876"/>
                <a:gd name="T53" fmla="*/ 150 h 1157"/>
                <a:gd name="T54" fmla="*/ 860 w 876"/>
                <a:gd name="T55" fmla="*/ 88 h 1157"/>
                <a:gd name="T56" fmla="*/ 876 w 876"/>
                <a:gd name="T57" fmla="*/ 23 h 1157"/>
                <a:gd name="T58" fmla="*/ 856 w 876"/>
                <a:gd name="T59" fmla="*/ 9 h 1157"/>
                <a:gd name="T60" fmla="*/ 876 w 876"/>
                <a:gd name="T61" fmla="*/ 0 h 1157"/>
                <a:gd name="T62" fmla="*/ 856 w 876"/>
                <a:gd name="T63" fmla="*/ 16 h 1157"/>
                <a:gd name="T64" fmla="*/ 848 w 876"/>
                <a:gd name="T65" fmla="*/ 61 h 1157"/>
                <a:gd name="T66" fmla="*/ 829 w 876"/>
                <a:gd name="T67" fmla="*/ 106 h 1157"/>
                <a:gd name="T68" fmla="*/ 805 w 876"/>
                <a:gd name="T69" fmla="*/ 147 h 1157"/>
                <a:gd name="T70" fmla="*/ 740 w 876"/>
                <a:gd name="T71" fmla="*/ 225 h 1157"/>
                <a:gd name="T72" fmla="*/ 656 w 876"/>
                <a:gd name="T73" fmla="*/ 302 h 1157"/>
                <a:gd name="T74" fmla="*/ 578 w 876"/>
                <a:gd name="T75" fmla="*/ 364 h 1157"/>
                <a:gd name="T76" fmla="*/ 422 w 876"/>
                <a:gd name="T77" fmla="*/ 473 h 1157"/>
                <a:gd name="T78" fmla="*/ 219 w 876"/>
                <a:gd name="T79" fmla="*/ 612 h 1157"/>
                <a:gd name="T80" fmla="*/ 133 w 876"/>
                <a:gd name="T81" fmla="*/ 681 h 1157"/>
                <a:gd name="T82" fmla="*/ 63 w 876"/>
                <a:gd name="T83" fmla="*/ 749 h 1157"/>
                <a:gd name="T84" fmla="*/ 37 w 876"/>
                <a:gd name="T85" fmla="*/ 782 h 1157"/>
                <a:gd name="T86" fmla="*/ 17 w 876"/>
                <a:gd name="T87" fmla="*/ 816 h 1157"/>
                <a:gd name="T88" fmla="*/ 1 w 876"/>
                <a:gd name="T89" fmla="*/ 867 h 1157"/>
                <a:gd name="T90" fmla="*/ 20 w 876"/>
                <a:gd name="T91" fmla="*/ 1157 h 1157"/>
                <a:gd name="T92" fmla="*/ 21 w 876"/>
                <a:gd name="T93" fmla="*/ 1134 h 1157"/>
                <a:gd name="T94" fmla="*/ 33 w 876"/>
                <a:gd name="T95" fmla="*/ 1099 h 1157"/>
                <a:gd name="T96" fmla="*/ 55 w 876"/>
                <a:gd name="T97" fmla="*/ 1064 h 1157"/>
                <a:gd name="T98" fmla="*/ 112 w 876"/>
                <a:gd name="T99" fmla="*/ 1000 h 1157"/>
                <a:gd name="T100" fmla="*/ 188 w 876"/>
                <a:gd name="T101" fmla="*/ 933 h 1157"/>
                <a:gd name="T102" fmla="*/ 298 w 876"/>
                <a:gd name="T103" fmla="*/ 854 h 1157"/>
                <a:gd name="T104" fmla="*/ 507 w 876"/>
                <a:gd name="T105" fmla="*/ 712 h 1157"/>
                <a:gd name="T106" fmla="*/ 656 w 876"/>
                <a:gd name="T107" fmla="*/ 600 h 1157"/>
                <a:gd name="T108" fmla="*/ 724 w 876"/>
                <a:gd name="T109" fmla="*/ 542 h 1157"/>
                <a:gd name="T110" fmla="*/ 780 w 876"/>
                <a:gd name="T111" fmla="*/ 483 h 1157"/>
                <a:gd name="T112" fmla="*/ 813 w 876"/>
                <a:gd name="T113" fmla="*/ 442 h 1157"/>
                <a:gd name="T114" fmla="*/ 850 w 876"/>
                <a:gd name="T115" fmla="*/ 380 h 1157"/>
                <a:gd name="T116" fmla="*/ 872 w 876"/>
                <a:gd name="T117" fmla="*/ 317 h 1157"/>
                <a:gd name="T118" fmla="*/ 876 w 876"/>
                <a:gd name="T119"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57">
                  <a:moveTo>
                    <a:pt x="867" y="9"/>
                  </a:moveTo>
                  <a:lnTo>
                    <a:pt x="856" y="9"/>
                  </a:lnTo>
                  <a:lnTo>
                    <a:pt x="856" y="272"/>
                  </a:lnTo>
                  <a:lnTo>
                    <a:pt x="856" y="272"/>
                  </a:lnTo>
                  <a:lnTo>
                    <a:pt x="856" y="287"/>
                  </a:lnTo>
                  <a:lnTo>
                    <a:pt x="854" y="303"/>
                  </a:lnTo>
                  <a:lnTo>
                    <a:pt x="850" y="318"/>
                  </a:lnTo>
                  <a:lnTo>
                    <a:pt x="848" y="333"/>
                  </a:lnTo>
                  <a:lnTo>
                    <a:pt x="842" y="348"/>
                  </a:lnTo>
                  <a:lnTo>
                    <a:pt x="836" y="363"/>
                  </a:lnTo>
                  <a:lnTo>
                    <a:pt x="829" y="379"/>
                  </a:lnTo>
                  <a:lnTo>
                    <a:pt x="821" y="394"/>
                  </a:lnTo>
                  <a:lnTo>
                    <a:pt x="821" y="394"/>
                  </a:lnTo>
                  <a:lnTo>
                    <a:pt x="805" y="419"/>
                  </a:lnTo>
                  <a:lnTo>
                    <a:pt x="786" y="446"/>
                  </a:lnTo>
                  <a:lnTo>
                    <a:pt x="764" y="472"/>
                  </a:lnTo>
                  <a:lnTo>
                    <a:pt x="740" y="498"/>
                  </a:lnTo>
                  <a:lnTo>
                    <a:pt x="714" y="523"/>
                  </a:lnTo>
                  <a:lnTo>
                    <a:pt x="686" y="549"/>
                  </a:lnTo>
                  <a:lnTo>
                    <a:pt x="656" y="573"/>
                  </a:lnTo>
                  <a:lnTo>
                    <a:pt x="627" y="599"/>
                  </a:lnTo>
                  <a:lnTo>
                    <a:pt x="627" y="599"/>
                  </a:lnTo>
                  <a:lnTo>
                    <a:pt x="577" y="635"/>
                  </a:lnTo>
                  <a:lnTo>
                    <a:pt x="527" y="673"/>
                  </a:lnTo>
                  <a:lnTo>
                    <a:pt x="474" y="710"/>
                  </a:lnTo>
                  <a:lnTo>
                    <a:pt x="422" y="745"/>
                  </a:lnTo>
                  <a:lnTo>
                    <a:pt x="318" y="816"/>
                  </a:lnTo>
                  <a:lnTo>
                    <a:pt x="268" y="850"/>
                  </a:lnTo>
                  <a:lnTo>
                    <a:pt x="219" y="885"/>
                  </a:lnTo>
                  <a:lnTo>
                    <a:pt x="219" y="885"/>
                  </a:lnTo>
                  <a:lnTo>
                    <a:pt x="175" y="919"/>
                  </a:lnTo>
                  <a:lnTo>
                    <a:pt x="133" y="954"/>
                  </a:lnTo>
                  <a:lnTo>
                    <a:pt x="95" y="987"/>
                  </a:lnTo>
                  <a:lnTo>
                    <a:pt x="79" y="1004"/>
                  </a:lnTo>
                  <a:lnTo>
                    <a:pt x="63" y="1021"/>
                  </a:lnTo>
                  <a:lnTo>
                    <a:pt x="63" y="1021"/>
                  </a:lnTo>
                  <a:lnTo>
                    <a:pt x="49" y="1037"/>
                  </a:lnTo>
                  <a:lnTo>
                    <a:pt x="37" y="1055"/>
                  </a:lnTo>
                  <a:lnTo>
                    <a:pt x="25" y="1071"/>
                  </a:lnTo>
                  <a:lnTo>
                    <a:pt x="17" y="1089"/>
                  </a:lnTo>
                  <a:lnTo>
                    <a:pt x="17" y="1089"/>
                  </a:lnTo>
                  <a:lnTo>
                    <a:pt x="9" y="1105"/>
                  </a:lnTo>
                  <a:lnTo>
                    <a:pt x="4" y="1122"/>
                  </a:lnTo>
                  <a:lnTo>
                    <a:pt x="1" y="1140"/>
                  </a:lnTo>
                  <a:lnTo>
                    <a:pt x="0" y="1157"/>
                  </a:lnTo>
                  <a:lnTo>
                    <a:pt x="20" y="1157"/>
                  </a:lnTo>
                  <a:lnTo>
                    <a:pt x="20" y="885"/>
                  </a:lnTo>
                  <a:lnTo>
                    <a:pt x="20" y="885"/>
                  </a:lnTo>
                  <a:lnTo>
                    <a:pt x="20" y="874"/>
                  </a:lnTo>
                  <a:lnTo>
                    <a:pt x="21" y="862"/>
                  </a:lnTo>
                  <a:lnTo>
                    <a:pt x="24" y="851"/>
                  </a:lnTo>
                  <a:lnTo>
                    <a:pt x="28" y="839"/>
                  </a:lnTo>
                  <a:lnTo>
                    <a:pt x="33" y="828"/>
                  </a:lnTo>
                  <a:lnTo>
                    <a:pt x="39" y="816"/>
                  </a:lnTo>
                  <a:lnTo>
                    <a:pt x="55" y="792"/>
                  </a:lnTo>
                  <a:lnTo>
                    <a:pt x="55" y="792"/>
                  </a:lnTo>
                  <a:lnTo>
                    <a:pt x="71" y="772"/>
                  </a:lnTo>
                  <a:lnTo>
                    <a:pt x="90" y="750"/>
                  </a:lnTo>
                  <a:lnTo>
                    <a:pt x="112" y="728"/>
                  </a:lnTo>
                  <a:lnTo>
                    <a:pt x="136" y="705"/>
                  </a:lnTo>
                  <a:lnTo>
                    <a:pt x="161" y="684"/>
                  </a:lnTo>
                  <a:lnTo>
                    <a:pt x="188" y="661"/>
                  </a:lnTo>
                  <a:lnTo>
                    <a:pt x="249" y="616"/>
                  </a:lnTo>
                  <a:lnTo>
                    <a:pt x="249" y="616"/>
                  </a:lnTo>
                  <a:lnTo>
                    <a:pt x="298" y="581"/>
                  </a:lnTo>
                  <a:lnTo>
                    <a:pt x="349" y="546"/>
                  </a:lnTo>
                  <a:lnTo>
                    <a:pt x="454" y="476"/>
                  </a:lnTo>
                  <a:lnTo>
                    <a:pt x="507" y="440"/>
                  </a:lnTo>
                  <a:lnTo>
                    <a:pt x="558" y="403"/>
                  </a:lnTo>
                  <a:lnTo>
                    <a:pt x="609" y="366"/>
                  </a:lnTo>
                  <a:lnTo>
                    <a:pt x="656" y="328"/>
                  </a:lnTo>
                  <a:lnTo>
                    <a:pt x="656" y="328"/>
                  </a:lnTo>
                  <a:lnTo>
                    <a:pt x="702" y="290"/>
                  </a:lnTo>
                  <a:lnTo>
                    <a:pt x="724" y="270"/>
                  </a:lnTo>
                  <a:lnTo>
                    <a:pt x="744" y="251"/>
                  </a:lnTo>
                  <a:lnTo>
                    <a:pt x="763" y="231"/>
                  </a:lnTo>
                  <a:lnTo>
                    <a:pt x="780" y="210"/>
                  </a:lnTo>
                  <a:lnTo>
                    <a:pt x="798" y="191"/>
                  </a:lnTo>
                  <a:lnTo>
                    <a:pt x="813" y="171"/>
                  </a:lnTo>
                  <a:lnTo>
                    <a:pt x="813" y="171"/>
                  </a:lnTo>
                  <a:lnTo>
                    <a:pt x="827" y="150"/>
                  </a:lnTo>
                  <a:lnTo>
                    <a:pt x="840" y="129"/>
                  </a:lnTo>
                  <a:lnTo>
                    <a:pt x="850" y="108"/>
                  </a:lnTo>
                  <a:lnTo>
                    <a:pt x="860" y="88"/>
                  </a:lnTo>
                  <a:lnTo>
                    <a:pt x="867" y="66"/>
                  </a:lnTo>
                  <a:lnTo>
                    <a:pt x="872" y="44"/>
                  </a:lnTo>
                  <a:lnTo>
                    <a:pt x="876" y="23"/>
                  </a:lnTo>
                  <a:lnTo>
                    <a:pt x="876" y="0"/>
                  </a:lnTo>
                  <a:lnTo>
                    <a:pt x="856" y="0"/>
                  </a:lnTo>
                  <a:lnTo>
                    <a:pt x="856" y="9"/>
                  </a:lnTo>
                  <a:lnTo>
                    <a:pt x="867" y="9"/>
                  </a:lnTo>
                  <a:lnTo>
                    <a:pt x="876" y="9"/>
                  </a:lnTo>
                  <a:lnTo>
                    <a:pt x="876" y="0"/>
                  </a:lnTo>
                  <a:lnTo>
                    <a:pt x="856" y="0"/>
                  </a:lnTo>
                  <a:lnTo>
                    <a:pt x="856" y="0"/>
                  </a:lnTo>
                  <a:lnTo>
                    <a:pt x="856" y="16"/>
                  </a:lnTo>
                  <a:lnTo>
                    <a:pt x="854" y="31"/>
                  </a:lnTo>
                  <a:lnTo>
                    <a:pt x="852" y="46"/>
                  </a:lnTo>
                  <a:lnTo>
                    <a:pt x="848" y="61"/>
                  </a:lnTo>
                  <a:lnTo>
                    <a:pt x="842" y="77"/>
                  </a:lnTo>
                  <a:lnTo>
                    <a:pt x="836" y="92"/>
                  </a:lnTo>
                  <a:lnTo>
                    <a:pt x="829" y="106"/>
                  </a:lnTo>
                  <a:lnTo>
                    <a:pt x="821" y="121"/>
                  </a:lnTo>
                  <a:lnTo>
                    <a:pt x="821" y="121"/>
                  </a:lnTo>
                  <a:lnTo>
                    <a:pt x="805" y="147"/>
                  </a:lnTo>
                  <a:lnTo>
                    <a:pt x="786" y="174"/>
                  </a:lnTo>
                  <a:lnTo>
                    <a:pt x="764" y="200"/>
                  </a:lnTo>
                  <a:lnTo>
                    <a:pt x="740" y="225"/>
                  </a:lnTo>
                  <a:lnTo>
                    <a:pt x="714" y="251"/>
                  </a:lnTo>
                  <a:lnTo>
                    <a:pt x="686" y="276"/>
                  </a:lnTo>
                  <a:lnTo>
                    <a:pt x="656" y="302"/>
                  </a:lnTo>
                  <a:lnTo>
                    <a:pt x="627" y="326"/>
                  </a:lnTo>
                  <a:lnTo>
                    <a:pt x="627" y="326"/>
                  </a:lnTo>
                  <a:lnTo>
                    <a:pt x="578" y="364"/>
                  </a:lnTo>
                  <a:lnTo>
                    <a:pt x="527" y="401"/>
                  </a:lnTo>
                  <a:lnTo>
                    <a:pt x="474" y="437"/>
                  </a:lnTo>
                  <a:lnTo>
                    <a:pt x="422" y="473"/>
                  </a:lnTo>
                  <a:lnTo>
                    <a:pt x="318" y="544"/>
                  </a:lnTo>
                  <a:lnTo>
                    <a:pt x="268" y="579"/>
                  </a:lnTo>
                  <a:lnTo>
                    <a:pt x="219" y="612"/>
                  </a:lnTo>
                  <a:lnTo>
                    <a:pt x="219" y="612"/>
                  </a:lnTo>
                  <a:lnTo>
                    <a:pt x="175" y="647"/>
                  </a:lnTo>
                  <a:lnTo>
                    <a:pt x="133" y="681"/>
                  </a:lnTo>
                  <a:lnTo>
                    <a:pt x="95" y="715"/>
                  </a:lnTo>
                  <a:lnTo>
                    <a:pt x="79" y="731"/>
                  </a:lnTo>
                  <a:lnTo>
                    <a:pt x="63" y="749"/>
                  </a:lnTo>
                  <a:lnTo>
                    <a:pt x="63" y="749"/>
                  </a:lnTo>
                  <a:lnTo>
                    <a:pt x="49" y="765"/>
                  </a:lnTo>
                  <a:lnTo>
                    <a:pt x="37" y="782"/>
                  </a:lnTo>
                  <a:lnTo>
                    <a:pt x="25" y="799"/>
                  </a:lnTo>
                  <a:lnTo>
                    <a:pt x="17" y="816"/>
                  </a:lnTo>
                  <a:lnTo>
                    <a:pt x="17" y="816"/>
                  </a:lnTo>
                  <a:lnTo>
                    <a:pt x="9" y="834"/>
                  </a:lnTo>
                  <a:lnTo>
                    <a:pt x="4" y="850"/>
                  </a:lnTo>
                  <a:lnTo>
                    <a:pt x="1" y="867"/>
                  </a:lnTo>
                  <a:lnTo>
                    <a:pt x="0" y="885"/>
                  </a:lnTo>
                  <a:lnTo>
                    <a:pt x="0" y="1157"/>
                  </a:lnTo>
                  <a:lnTo>
                    <a:pt x="20" y="1157"/>
                  </a:lnTo>
                  <a:lnTo>
                    <a:pt x="20" y="1157"/>
                  </a:lnTo>
                  <a:lnTo>
                    <a:pt x="20" y="1145"/>
                  </a:lnTo>
                  <a:lnTo>
                    <a:pt x="21" y="1134"/>
                  </a:lnTo>
                  <a:lnTo>
                    <a:pt x="24" y="1124"/>
                  </a:lnTo>
                  <a:lnTo>
                    <a:pt x="28" y="1112"/>
                  </a:lnTo>
                  <a:lnTo>
                    <a:pt x="33" y="1099"/>
                  </a:lnTo>
                  <a:lnTo>
                    <a:pt x="39" y="1089"/>
                  </a:lnTo>
                  <a:lnTo>
                    <a:pt x="55" y="1064"/>
                  </a:lnTo>
                  <a:lnTo>
                    <a:pt x="55" y="1064"/>
                  </a:lnTo>
                  <a:lnTo>
                    <a:pt x="71" y="1043"/>
                  </a:lnTo>
                  <a:lnTo>
                    <a:pt x="90" y="1021"/>
                  </a:lnTo>
                  <a:lnTo>
                    <a:pt x="112" y="1000"/>
                  </a:lnTo>
                  <a:lnTo>
                    <a:pt x="136" y="978"/>
                  </a:lnTo>
                  <a:lnTo>
                    <a:pt x="161" y="956"/>
                  </a:lnTo>
                  <a:lnTo>
                    <a:pt x="188" y="933"/>
                  </a:lnTo>
                  <a:lnTo>
                    <a:pt x="249" y="888"/>
                  </a:lnTo>
                  <a:lnTo>
                    <a:pt x="249" y="888"/>
                  </a:lnTo>
                  <a:lnTo>
                    <a:pt x="298" y="854"/>
                  </a:lnTo>
                  <a:lnTo>
                    <a:pt x="349" y="819"/>
                  </a:lnTo>
                  <a:lnTo>
                    <a:pt x="454" y="747"/>
                  </a:lnTo>
                  <a:lnTo>
                    <a:pt x="507" y="712"/>
                  </a:lnTo>
                  <a:lnTo>
                    <a:pt x="558" y="674"/>
                  </a:lnTo>
                  <a:lnTo>
                    <a:pt x="608" y="638"/>
                  </a:lnTo>
                  <a:lnTo>
                    <a:pt x="656" y="600"/>
                  </a:lnTo>
                  <a:lnTo>
                    <a:pt x="656" y="600"/>
                  </a:lnTo>
                  <a:lnTo>
                    <a:pt x="702" y="561"/>
                  </a:lnTo>
                  <a:lnTo>
                    <a:pt x="724" y="542"/>
                  </a:lnTo>
                  <a:lnTo>
                    <a:pt x="744" y="523"/>
                  </a:lnTo>
                  <a:lnTo>
                    <a:pt x="763" y="503"/>
                  </a:lnTo>
                  <a:lnTo>
                    <a:pt x="780" y="483"/>
                  </a:lnTo>
                  <a:lnTo>
                    <a:pt x="798" y="463"/>
                  </a:lnTo>
                  <a:lnTo>
                    <a:pt x="813" y="442"/>
                  </a:lnTo>
                  <a:lnTo>
                    <a:pt x="813" y="442"/>
                  </a:lnTo>
                  <a:lnTo>
                    <a:pt x="827" y="422"/>
                  </a:lnTo>
                  <a:lnTo>
                    <a:pt x="840" y="402"/>
                  </a:lnTo>
                  <a:lnTo>
                    <a:pt x="850" y="380"/>
                  </a:lnTo>
                  <a:lnTo>
                    <a:pt x="860" y="359"/>
                  </a:lnTo>
                  <a:lnTo>
                    <a:pt x="867" y="339"/>
                  </a:lnTo>
                  <a:lnTo>
                    <a:pt x="872" y="317"/>
                  </a:lnTo>
                  <a:lnTo>
                    <a:pt x="876" y="294"/>
                  </a:lnTo>
                  <a:lnTo>
                    <a:pt x="876" y="272"/>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1" name="Picture 2010" descr="A close up of a map&#10;&#10;Description automatically generated">
            <a:extLst>
              <a:ext uri="{FF2B5EF4-FFF2-40B4-BE49-F238E27FC236}">
                <a16:creationId xmlns:a16="http://schemas.microsoft.com/office/drawing/2014/main" id="{CF127669-362A-41A9-871F-F2ACA126E37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6077005" y="3534696"/>
            <a:ext cx="391968" cy="191329"/>
          </a:xfrm>
          <a:prstGeom prst="rect">
            <a:avLst/>
          </a:prstGeom>
        </p:spPr>
      </p:pic>
      <p:sp>
        <p:nvSpPr>
          <p:cNvPr id="2012" name="TextBox 2011">
            <a:extLst>
              <a:ext uri="{FF2B5EF4-FFF2-40B4-BE49-F238E27FC236}">
                <a16:creationId xmlns:a16="http://schemas.microsoft.com/office/drawing/2014/main" id="{93B93223-9D94-4063-BCC9-F22EB6559157}"/>
              </a:ext>
            </a:extLst>
          </p:cNvPr>
          <p:cNvSpPr txBox="1"/>
          <p:nvPr/>
        </p:nvSpPr>
        <p:spPr>
          <a:xfrm>
            <a:off x="7453638" y="4268330"/>
            <a:ext cx="1156723" cy="2361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UVA illumination</a:t>
            </a:r>
          </a:p>
        </p:txBody>
      </p:sp>
      <p:sp>
        <p:nvSpPr>
          <p:cNvPr id="2013" name="Freeform 52">
            <a:extLst>
              <a:ext uri="{FF2B5EF4-FFF2-40B4-BE49-F238E27FC236}">
                <a16:creationId xmlns:a16="http://schemas.microsoft.com/office/drawing/2014/main" id="{E5A31EF6-E06F-4DF6-A116-F967570CE0B4}"/>
              </a:ext>
            </a:extLst>
          </p:cNvPr>
          <p:cNvSpPr>
            <a:spLocks noEditPoints="1"/>
          </p:cNvSpPr>
          <p:nvPr/>
        </p:nvSpPr>
        <p:spPr bwMode="auto">
          <a:xfrm>
            <a:off x="5772084" y="2124323"/>
            <a:ext cx="893228" cy="89002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4" name="Flowchart: Manual Operation 89">
            <a:extLst>
              <a:ext uri="{FF2B5EF4-FFF2-40B4-BE49-F238E27FC236}">
                <a16:creationId xmlns:a16="http://schemas.microsoft.com/office/drawing/2014/main" id="{1C44F5B5-7909-445C-A314-141600EA22C2}"/>
              </a:ext>
            </a:extLst>
          </p:cNvPr>
          <p:cNvSpPr/>
          <p:nvPr/>
        </p:nvSpPr>
        <p:spPr>
          <a:xfrm rot="5400000">
            <a:off x="6246753" y="2895565"/>
            <a:ext cx="1562719" cy="11167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4509 w 10000"/>
              <a:gd name="connsiteY3" fmla="*/ 9939 h 10000"/>
              <a:gd name="connsiteX4" fmla="*/ 0 w 10000"/>
              <a:gd name="connsiteY4" fmla="*/ 0 h 10000"/>
              <a:gd name="connsiteX0" fmla="*/ 0 w 10000"/>
              <a:gd name="connsiteY0" fmla="*/ 0 h 10122"/>
              <a:gd name="connsiteX1" fmla="*/ 10000 w 10000"/>
              <a:gd name="connsiteY1" fmla="*/ 0 h 10122"/>
              <a:gd name="connsiteX2" fmla="*/ 8000 w 10000"/>
              <a:gd name="connsiteY2" fmla="*/ 10000 h 10122"/>
              <a:gd name="connsiteX3" fmla="*/ 4225 w 10000"/>
              <a:gd name="connsiteY3" fmla="*/ 10122 h 10122"/>
              <a:gd name="connsiteX4" fmla="*/ 0 w 10000"/>
              <a:gd name="connsiteY4" fmla="*/ 0 h 10122"/>
              <a:gd name="connsiteX0" fmla="*/ 0 w 10000"/>
              <a:gd name="connsiteY0" fmla="*/ 0 h 10122"/>
              <a:gd name="connsiteX1" fmla="*/ 10000 w 10000"/>
              <a:gd name="connsiteY1" fmla="*/ 0 h 10122"/>
              <a:gd name="connsiteX2" fmla="*/ 6816 w 10000"/>
              <a:gd name="connsiteY2" fmla="*/ 10000 h 10122"/>
              <a:gd name="connsiteX3" fmla="*/ 4225 w 10000"/>
              <a:gd name="connsiteY3" fmla="*/ 10122 h 10122"/>
              <a:gd name="connsiteX4" fmla="*/ 0 w 10000"/>
              <a:gd name="connsiteY4" fmla="*/ 0 h 10122"/>
              <a:gd name="connsiteX0" fmla="*/ 0 w 9763"/>
              <a:gd name="connsiteY0" fmla="*/ 122 h 10244"/>
              <a:gd name="connsiteX1" fmla="*/ 9763 w 9763"/>
              <a:gd name="connsiteY1" fmla="*/ 0 h 10244"/>
              <a:gd name="connsiteX2" fmla="*/ 6816 w 9763"/>
              <a:gd name="connsiteY2" fmla="*/ 10122 h 10244"/>
              <a:gd name="connsiteX3" fmla="*/ 4225 w 9763"/>
              <a:gd name="connsiteY3" fmla="*/ 10244 h 10244"/>
              <a:gd name="connsiteX4" fmla="*/ 0 w 9763"/>
              <a:gd name="connsiteY4" fmla="*/ 122 h 10244"/>
              <a:gd name="connsiteX0" fmla="*/ 0 w 9951"/>
              <a:gd name="connsiteY0" fmla="*/ 0 h 10059"/>
              <a:gd name="connsiteX1" fmla="*/ 9951 w 9951"/>
              <a:gd name="connsiteY1" fmla="*/ 59 h 10059"/>
              <a:gd name="connsiteX2" fmla="*/ 6932 w 9951"/>
              <a:gd name="connsiteY2" fmla="*/ 9940 h 10059"/>
              <a:gd name="connsiteX3" fmla="*/ 4279 w 9951"/>
              <a:gd name="connsiteY3" fmla="*/ 10059 h 10059"/>
              <a:gd name="connsiteX4" fmla="*/ 0 w 9951"/>
              <a:gd name="connsiteY4" fmla="*/ 0 h 10059"/>
              <a:gd name="connsiteX0" fmla="*/ 0 w 10000"/>
              <a:gd name="connsiteY0" fmla="*/ 0 h 9882"/>
              <a:gd name="connsiteX1" fmla="*/ 10000 w 10000"/>
              <a:gd name="connsiteY1" fmla="*/ 59 h 9882"/>
              <a:gd name="connsiteX2" fmla="*/ 6966 w 10000"/>
              <a:gd name="connsiteY2" fmla="*/ 9882 h 9882"/>
              <a:gd name="connsiteX3" fmla="*/ 4166 w 10000"/>
              <a:gd name="connsiteY3" fmla="*/ 9861 h 9882"/>
              <a:gd name="connsiteX4" fmla="*/ 0 w 10000"/>
              <a:gd name="connsiteY4" fmla="*/ 0 h 9882"/>
              <a:gd name="connsiteX0" fmla="*/ 0 w 10000"/>
              <a:gd name="connsiteY0" fmla="*/ 0 h 10000"/>
              <a:gd name="connsiteX1" fmla="*/ 10000 w 10000"/>
              <a:gd name="connsiteY1" fmla="*/ 60 h 10000"/>
              <a:gd name="connsiteX2" fmla="*/ 6966 w 10000"/>
              <a:gd name="connsiteY2" fmla="*/ 10000 h 10000"/>
              <a:gd name="connsiteX3" fmla="*/ 4166 w 10000"/>
              <a:gd name="connsiteY3" fmla="*/ 9979 h 10000"/>
              <a:gd name="connsiteX4" fmla="*/ 0 w 10000"/>
              <a:gd name="connsiteY4" fmla="*/ 0 h 10000"/>
              <a:gd name="connsiteX0" fmla="*/ 0 w 10000"/>
              <a:gd name="connsiteY0" fmla="*/ 0 h 9979"/>
              <a:gd name="connsiteX1" fmla="*/ 10000 w 10000"/>
              <a:gd name="connsiteY1" fmla="*/ 60 h 9979"/>
              <a:gd name="connsiteX2" fmla="*/ 6966 w 10000"/>
              <a:gd name="connsiteY2" fmla="*/ 9906 h 9979"/>
              <a:gd name="connsiteX3" fmla="*/ 4166 w 10000"/>
              <a:gd name="connsiteY3" fmla="*/ 9979 h 9979"/>
              <a:gd name="connsiteX4" fmla="*/ 0 w 10000"/>
              <a:gd name="connsiteY4" fmla="*/ 0 h 9979"/>
              <a:gd name="connsiteX0" fmla="*/ 0 w 10000"/>
              <a:gd name="connsiteY0" fmla="*/ 0 h 9930"/>
              <a:gd name="connsiteX1" fmla="*/ 10000 w 10000"/>
              <a:gd name="connsiteY1" fmla="*/ 60 h 9930"/>
              <a:gd name="connsiteX2" fmla="*/ 6966 w 10000"/>
              <a:gd name="connsiteY2" fmla="*/ 9927 h 9930"/>
              <a:gd name="connsiteX3" fmla="*/ 4204 w 10000"/>
              <a:gd name="connsiteY3" fmla="*/ 9930 h 9930"/>
              <a:gd name="connsiteX4" fmla="*/ 0 w 10000"/>
              <a:gd name="connsiteY4" fmla="*/ 0 h 9930"/>
              <a:gd name="connsiteX0" fmla="*/ 0 w 10000"/>
              <a:gd name="connsiteY0" fmla="*/ 0 h 10118"/>
              <a:gd name="connsiteX1" fmla="*/ 10000 w 10000"/>
              <a:gd name="connsiteY1" fmla="*/ 60 h 10118"/>
              <a:gd name="connsiteX2" fmla="*/ 6966 w 10000"/>
              <a:gd name="connsiteY2" fmla="*/ 9997 h 10118"/>
              <a:gd name="connsiteX3" fmla="*/ 4185 w 10000"/>
              <a:gd name="connsiteY3" fmla="*/ 10118 h 10118"/>
              <a:gd name="connsiteX4" fmla="*/ 0 w 10000"/>
              <a:gd name="connsiteY4" fmla="*/ 0 h 10118"/>
              <a:gd name="connsiteX0" fmla="*/ 0 w 10000"/>
              <a:gd name="connsiteY0" fmla="*/ 0 h 10118"/>
              <a:gd name="connsiteX1" fmla="*/ 10000 w 10000"/>
              <a:gd name="connsiteY1" fmla="*/ 60 h 10118"/>
              <a:gd name="connsiteX2" fmla="*/ 7268 w 10000"/>
              <a:gd name="connsiteY2" fmla="*/ 10027 h 10118"/>
              <a:gd name="connsiteX3" fmla="*/ 4185 w 10000"/>
              <a:gd name="connsiteY3" fmla="*/ 10118 h 10118"/>
              <a:gd name="connsiteX4" fmla="*/ 0 w 10000"/>
              <a:gd name="connsiteY4" fmla="*/ 0 h 10118"/>
              <a:gd name="connsiteX0" fmla="*/ 0 w 10000"/>
              <a:gd name="connsiteY0" fmla="*/ 0 h 10148"/>
              <a:gd name="connsiteX1" fmla="*/ 10000 w 10000"/>
              <a:gd name="connsiteY1" fmla="*/ 60 h 10148"/>
              <a:gd name="connsiteX2" fmla="*/ 7268 w 10000"/>
              <a:gd name="connsiteY2" fmla="*/ 10027 h 10148"/>
              <a:gd name="connsiteX3" fmla="*/ 4854 w 10000"/>
              <a:gd name="connsiteY3" fmla="*/ 10148 h 10148"/>
              <a:gd name="connsiteX4" fmla="*/ 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0" y="0"/>
                </a:moveTo>
                <a:lnTo>
                  <a:pt x="10000" y="60"/>
                </a:lnTo>
                <a:lnTo>
                  <a:pt x="7268" y="10027"/>
                </a:lnTo>
                <a:cubicBezTo>
                  <a:pt x="6335" y="10020"/>
                  <a:pt x="5825" y="10060"/>
                  <a:pt x="4854" y="10148"/>
                </a:cubicBezTo>
                <a:lnTo>
                  <a:pt x="0" y="0"/>
                </a:lnTo>
                <a:close/>
              </a:path>
            </a:pathLst>
          </a:custGeom>
          <a:solidFill>
            <a:schemeClr val="accent3">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15" name="Straight Connector 2014">
            <a:extLst>
              <a:ext uri="{FF2B5EF4-FFF2-40B4-BE49-F238E27FC236}">
                <a16:creationId xmlns:a16="http://schemas.microsoft.com/office/drawing/2014/main" id="{8419F8DC-3E6C-461A-A36F-4E400432E1DF}"/>
              </a:ext>
            </a:extLst>
          </p:cNvPr>
          <p:cNvCxnSpPr>
            <a:cxnSpLocks/>
          </p:cNvCxnSpPr>
          <p:nvPr/>
        </p:nvCxnSpPr>
        <p:spPr>
          <a:xfrm flipV="1">
            <a:off x="6476001" y="2672560"/>
            <a:ext cx="1095879" cy="75726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16" name="Straight Connector 2015">
            <a:extLst>
              <a:ext uri="{FF2B5EF4-FFF2-40B4-BE49-F238E27FC236}">
                <a16:creationId xmlns:a16="http://schemas.microsoft.com/office/drawing/2014/main" id="{7A27FC5F-A56E-4FAA-A024-8A9AB3B02ED8}"/>
              </a:ext>
            </a:extLst>
          </p:cNvPr>
          <p:cNvCxnSpPr>
            <a:cxnSpLocks/>
          </p:cNvCxnSpPr>
          <p:nvPr/>
        </p:nvCxnSpPr>
        <p:spPr>
          <a:xfrm>
            <a:off x="6480806" y="3821746"/>
            <a:ext cx="1107983" cy="41662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17" name="Picture 2016" descr="A close up of a map&#10;&#10;Description automatically generated">
            <a:extLst>
              <a:ext uri="{FF2B5EF4-FFF2-40B4-BE49-F238E27FC236}">
                <a16:creationId xmlns:a16="http://schemas.microsoft.com/office/drawing/2014/main" id="{745B6414-00BF-4307-B6BF-F14EBDDAFC4B}"/>
              </a:ext>
            </a:extLst>
          </p:cNvPr>
          <p:cNvPicPr>
            <a:picLocks noChangeAspect="1"/>
          </p:cNvPicPr>
          <p:nvPr/>
        </p:nvPicPr>
        <p:blipFill rotWithShape="1">
          <a:blip r:embed="rId7"/>
          <a:srcRect l="43378" t="7287" r="28556" b="22281"/>
          <a:stretch/>
        </p:blipFill>
        <p:spPr>
          <a:xfrm>
            <a:off x="7588790" y="2678929"/>
            <a:ext cx="1318147" cy="1546340"/>
          </a:xfrm>
          <a:prstGeom prst="rect">
            <a:avLst/>
          </a:prstGeom>
          <a:noFill/>
          <a:ln w="28575">
            <a:solidFill>
              <a:schemeClr val="tx1"/>
            </a:solidFill>
            <a:prstDash val="solid"/>
          </a:ln>
        </p:spPr>
      </p:pic>
      <p:sp>
        <p:nvSpPr>
          <p:cNvPr id="2018" name="Rectangle 2017">
            <a:extLst>
              <a:ext uri="{FF2B5EF4-FFF2-40B4-BE49-F238E27FC236}">
                <a16:creationId xmlns:a16="http://schemas.microsoft.com/office/drawing/2014/main" id="{AB269AAA-9677-483A-94D0-E8EDB6CCC6F2}"/>
              </a:ext>
            </a:extLst>
          </p:cNvPr>
          <p:cNvSpPr/>
          <p:nvPr/>
        </p:nvSpPr>
        <p:spPr>
          <a:xfrm>
            <a:off x="6087408" y="3437344"/>
            <a:ext cx="382657" cy="3826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19" name="Straight Connector 2018">
            <a:extLst>
              <a:ext uri="{FF2B5EF4-FFF2-40B4-BE49-F238E27FC236}">
                <a16:creationId xmlns:a16="http://schemas.microsoft.com/office/drawing/2014/main" id="{3B0D7815-8911-43B9-8577-302BC776DAE3}"/>
              </a:ext>
            </a:extLst>
          </p:cNvPr>
          <p:cNvCxnSpPr>
            <a:cxnSpLocks/>
          </p:cNvCxnSpPr>
          <p:nvPr/>
        </p:nvCxnSpPr>
        <p:spPr>
          <a:xfrm flipV="1">
            <a:off x="4167028" y="2524009"/>
            <a:ext cx="1030261" cy="7023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0" name="Straight Connector 2019">
            <a:extLst>
              <a:ext uri="{FF2B5EF4-FFF2-40B4-BE49-F238E27FC236}">
                <a16:creationId xmlns:a16="http://schemas.microsoft.com/office/drawing/2014/main" id="{80EB9DAB-1DF8-402D-88AD-49C783E94945}"/>
              </a:ext>
            </a:extLst>
          </p:cNvPr>
          <p:cNvCxnSpPr>
            <a:cxnSpLocks/>
            <a:endCxn id="1964" idx="3"/>
          </p:cNvCxnSpPr>
          <p:nvPr/>
        </p:nvCxnSpPr>
        <p:spPr>
          <a:xfrm>
            <a:off x="4167028" y="3899937"/>
            <a:ext cx="1064725" cy="68051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F7F20597-FC73-4738-AA41-9AF464A2980D}"/>
              </a:ext>
            </a:extLst>
          </p:cNvPr>
          <p:cNvSpPr txBox="1"/>
          <p:nvPr/>
        </p:nvSpPr>
        <p:spPr>
          <a:xfrm>
            <a:off x="7063557" y="6013125"/>
            <a:ext cx="5142755" cy="215444"/>
          </a:xfrm>
          <a:prstGeom prst="rect">
            <a:avLst/>
          </a:prstGeom>
          <a:noFill/>
        </p:spPr>
        <p:txBody>
          <a:bodyPr wrap="none" rtlCol="0">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September 6, 2022.</a:t>
            </a:r>
          </a:p>
        </p:txBody>
      </p:sp>
      <p:sp>
        <p:nvSpPr>
          <p:cNvPr id="182" name="Slide Number Placeholder 3">
            <a:extLst>
              <a:ext uri="{FF2B5EF4-FFF2-40B4-BE49-F238E27FC236}">
                <a16:creationId xmlns:a16="http://schemas.microsoft.com/office/drawing/2014/main" id="{6EBF65A0-E2EE-49AB-A1E0-14FBF2EDE832}"/>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83" name="Picture 182" descr="A close up of a map&#10;&#10;Description automatically generated">
            <a:extLst>
              <a:ext uri="{FF2B5EF4-FFF2-40B4-BE49-F238E27FC236}">
                <a16:creationId xmlns:a16="http://schemas.microsoft.com/office/drawing/2014/main" id="{B0BB8A74-BB80-4A63-ADC0-1CCC27F8DCF5}"/>
              </a:ext>
            </a:extLst>
          </p:cNvPr>
          <p:cNvPicPr>
            <a:picLocks noChangeAspect="1"/>
          </p:cNvPicPr>
          <p:nvPr/>
        </p:nvPicPr>
        <p:blipFill rotWithShape="1">
          <a:blip r:embed="rId7"/>
          <a:srcRect t="31290" r="88699" b="56910"/>
          <a:stretch/>
        </p:blipFill>
        <p:spPr>
          <a:xfrm>
            <a:off x="3801702" y="4471189"/>
            <a:ext cx="773401" cy="377515"/>
          </a:xfrm>
          <a:prstGeom prst="rect">
            <a:avLst/>
          </a:prstGeom>
        </p:spPr>
      </p:pic>
      <p:cxnSp>
        <p:nvCxnSpPr>
          <p:cNvPr id="4" name="Straight Arrow Connector 3">
            <a:extLst>
              <a:ext uri="{FF2B5EF4-FFF2-40B4-BE49-F238E27FC236}">
                <a16:creationId xmlns:a16="http://schemas.microsoft.com/office/drawing/2014/main" id="{E245E5BC-872B-493C-8C90-C8D1FB28A15B}"/>
              </a:ext>
            </a:extLst>
          </p:cNvPr>
          <p:cNvCxnSpPr>
            <a:cxnSpLocks/>
          </p:cNvCxnSpPr>
          <p:nvPr/>
        </p:nvCxnSpPr>
        <p:spPr>
          <a:xfrm flipV="1">
            <a:off x="4186265" y="4191891"/>
            <a:ext cx="0" cy="269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1AD4786-5915-49BC-B708-286C44F1D407}"/>
              </a:ext>
            </a:extLst>
          </p:cNvPr>
          <p:cNvSpPr txBox="1"/>
          <p:nvPr/>
        </p:nvSpPr>
        <p:spPr>
          <a:xfrm>
            <a:off x="3446461" y="4829686"/>
            <a:ext cx="15470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Addition of psoralen</a:t>
            </a:r>
          </a:p>
        </p:txBody>
      </p:sp>
    </p:spTree>
    <p:extLst>
      <p:ext uri="{BB962C8B-B14F-4D97-AF65-F5344CB8AC3E}">
        <p14:creationId xmlns:p14="http://schemas.microsoft.com/office/powerpoint/2010/main" val="104505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ACC989-13AF-42C4-B2C2-056521FA758E}"/>
              </a:ext>
            </a:extLst>
          </p:cNvPr>
          <p:cNvSpPr>
            <a:spLocks noGrp="1"/>
          </p:cNvSpPr>
          <p:nvPr>
            <p:ph type="title"/>
          </p:nvPr>
        </p:nvSpPr>
        <p:spPr>
          <a:xfrm>
            <a:off x="838200" y="208862"/>
            <a:ext cx="10515600" cy="457200"/>
          </a:xfrm>
        </p:spPr>
        <p:txBody>
          <a:bodyPr>
            <a:normAutofit/>
          </a:bodyPr>
          <a:lstStyle/>
          <a:p>
            <a:r>
              <a:rPr lang="en-US" dirty="0"/>
              <a:t>How Well Does the INTERCEPT</a:t>
            </a:r>
            <a:r>
              <a:rPr lang="en-US" baseline="30000" dirty="0"/>
              <a:t>®</a:t>
            </a:r>
            <a:r>
              <a:rPr lang="en-US" dirty="0"/>
              <a:t> Blood System Work?</a:t>
            </a:r>
          </a:p>
        </p:txBody>
      </p:sp>
      <p:sp>
        <p:nvSpPr>
          <p:cNvPr id="4" name="Content Placeholder 3"/>
          <p:cNvSpPr>
            <a:spLocks noGrp="1"/>
          </p:cNvSpPr>
          <p:nvPr>
            <p:ph idx="1"/>
          </p:nvPr>
        </p:nvSpPr>
        <p:spPr/>
        <p:txBody>
          <a:bodyPr>
            <a:normAutofit/>
          </a:bodyPr>
          <a:lstStyle/>
          <a:p>
            <a:pPr>
              <a:lnSpc>
                <a:spcPct val="100000"/>
              </a:lnSpc>
              <a:spcAft>
                <a:spcPts val="600"/>
              </a:spcAft>
              <a:buFont typeface="Wingdings" panose="05000000000000000000" pitchFamily="2" charset="2"/>
              <a:buChar char="§"/>
            </a:pPr>
            <a:r>
              <a:rPr lang="en-US" dirty="0"/>
              <a:t>FDA has approved the risk reduction claim of the INTERCEPT Blood System based on the </a:t>
            </a:r>
            <a:r>
              <a:rPr lang="en-US" b="1" dirty="0"/>
              <a:t>log</a:t>
            </a:r>
            <a:r>
              <a:rPr lang="en-US" b="1" baseline="-25000" dirty="0"/>
              <a:t>10</a:t>
            </a:r>
            <a:r>
              <a:rPr lang="en-US" b="1" dirty="0"/>
              <a:t> reduction </a:t>
            </a:r>
            <a:r>
              <a:rPr lang="en-US" dirty="0"/>
              <a:t>of contamination. </a:t>
            </a:r>
          </a:p>
          <a:p>
            <a:pPr>
              <a:lnSpc>
                <a:spcPct val="100000"/>
              </a:lnSpc>
              <a:spcAft>
                <a:spcPts val="600"/>
              </a:spcAft>
              <a:buFont typeface="Wingdings" panose="05000000000000000000" pitchFamily="2" charset="2"/>
              <a:buChar char="§"/>
            </a:pPr>
            <a:r>
              <a:rPr lang="en-US" dirty="0"/>
              <a:t>What is a “log” reduction?  </a:t>
            </a:r>
          </a:p>
          <a:p>
            <a:pPr lvl="1">
              <a:lnSpc>
                <a:spcPct val="100000"/>
              </a:lnSpc>
              <a:spcBef>
                <a:spcPts val="0"/>
              </a:spcBef>
              <a:spcAft>
                <a:spcPts val="600"/>
              </a:spcAft>
            </a:pPr>
            <a:r>
              <a:rPr lang="en-US" sz="2200" i="1" dirty="0"/>
              <a:t>A 4 log</a:t>
            </a:r>
            <a:r>
              <a:rPr lang="en-US" sz="2400" b="1" baseline="-25000" dirty="0"/>
              <a:t>10</a:t>
            </a:r>
            <a:r>
              <a:rPr lang="en-US" sz="2200" i="1" dirty="0"/>
              <a:t> reduction </a:t>
            </a:r>
            <a:r>
              <a:rPr lang="en-US" sz="2200" dirty="0"/>
              <a:t>=</a:t>
            </a:r>
            <a:r>
              <a:rPr lang="en-US" sz="2200" b="1" dirty="0"/>
              <a:t>99.99%</a:t>
            </a:r>
            <a:r>
              <a:rPr lang="en-US" sz="2200" dirty="0"/>
              <a:t> inactivation of contamination</a:t>
            </a:r>
          </a:p>
          <a:p>
            <a:pPr lvl="1">
              <a:lnSpc>
                <a:spcPct val="100000"/>
              </a:lnSpc>
              <a:spcBef>
                <a:spcPts val="0"/>
              </a:spcBef>
              <a:spcAft>
                <a:spcPts val="600"/>
              </a:spcAft>
            </a:pPr>
            <a:r>
              <a:rPr lang="en-US" sz="2200" i="1" dirty="0"/>
              <a:t>A 5 log</a:t>
            </a:r>
            <a:r>
              <a:rPr lang="en-US" sz="2400" b="1" baseline="-25000" dirty="0"/>
              <a:t>10</a:t>
            </a:r>
            <a:r>
              <a:rPr lang="en-US" sz="2200" i="1" dirty="0"/>
              <a:t> reduction </a:t>
            </a:r>
            <a:r>
              <a:rPr lang="en-US" sz="2200" dirty="0"/>
              <a:t>=</a:t>
            </a:r>
            <a:r>
              <a:rPr lang="en-US" sz="2200" b="1" dirty="0"/>
              <a:t>99.999% </a:t>
            </a:r>
            <a:r>
              <a:rPr lang="en-US" sz="2200" dirty="0"/>
              <a:t>inactivation of contamination</a:t>
            </a:r>
          </a:p>
          <a:p>
            <a:pPr>
              <a:lnSpc>
                <a:spcPct val="100000"/>
              </a:lnSpc>
              <a:spcAft>
                <a:spcPts val="600"/>
              </a:spcAft>
              <a:buFont typeface="Wingdings" panose="05000000000000000000" pitchFamily="2" charset="2"/>
              <a:buChar char="§"/>
            </a:pPr>
            <a:r>
              <a:rPr lang="en-US" dirty="0"/>
              <a:t>The next slide shows how effective psoralen/UVA light treatment is on many potential contaminants.  </a:t>
            </a:r>
          </a:p>
        </p:txBody>
      </p:sp>
      <p:sp>
        <p:nvSpPr>
          <p:cNvPr id="10" name="Slide Number Placeholder 3">
            <a:extLst>
              <a:ext uri="{FF2B5EF4-FFF2-40B4-BE49-F238E27FC236}">
                <a16:creationId xmlns:a16="http://schemas.microsoft.com/office/drawing/2014/main" id="{3C4F5407-A6A3-4C27-A20F-A3CF82D7AF2A}"/>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124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9F72-4618-4060-B0A8-910F9535FA31}"/>
              </a:ext>
            </a:extLst>
          </p:cNvPr>
          <p:cNvSpPr>
            <a:spLocks noGrp="1"/>
          </p:cNvSpPr>
          <p:nvPr>
            <p:ph type="title"/>
          </p:nvPr>
        </p:nvSpPr>
        <p:spPr>
          <a:xfrm>
            <a:off x="656341" y="226898"/>
            <a:ext cx="10879318" cy="457200"/>
          </a:xfrm>
        </p:spPr>
        <p:txBody>
          <a:bodyPr/>
          <a:lstStyle/>
          <a:p>
            <a:r>
              <a:rPr lang="en-US" dirty="0"/>
              <a:t>&gt;4 Logs Reduction with the INTERCEPT</a:t>
            </a:r>
            <a:r>
              <a:rPr lang="en-US" baseline="30000" dirty="0"/>
              <a:t>®</a:t>
            </a:r>
            <a:r>
              <a:rPr lang="en-US" dirty="0"/>
              <a:t> Blood System for Platelets</a:t>
            </a:r>
            <a:r>
              <a:rPr lang="en-US" baseline="38000" dirty="0"/>
              <a:t>1</a:t>
            </a:r>
            <a:endParaRPr lang="en-US" dirty="0"/>
          </a:p>
        </p:txBody>
      </p:sp>
      <p:sp>
        <p:nvSpPr>
          <p:cNvPr id="5" name="Rectangle 4">
            <a:extLst>
              <a:ext uri="{FF2B5EF4-FFF2-40B4-BE49-F238E27FC236}">
                <a16:creationId xmlns:a16="http://schemas.microsoft.com/office/drawing/2014/main" id="{E8D80441-2764-4136-9C74-C24E1498B07F}"/>
              </a:ext>
            </a:extLst>
          </p:cNvPr>
          <p:cNvSpPr/>
          <p:nvPr/>
        </p:nvSpPr>
        <p:spPr>
          <a:xfrm>
            <a:off x="6983691" y="6007818"/>
            <a:ext cx="5208309" cy="215444"/>
          </a:xfrm>
          <a:prstGeom prst="rect">
            <a:avLst/>
          </a:prstGeom>
        </p:spPr>
        <p:txBody>
          <a:bodyPr wrap="square">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September 6, 2022.</a:t>
            </a:r>
          </a:p>
        </p:txBody>
      </p:sp>
      <p:sp>
        <p:nvSpPr>
          <p:cNvPr id="6" name="TextBox 5">
            <a:extLst>
              <a:ext uri="{FF2B5EF4-FFF2-40B4-BE49-F238E27FC236}">
                <a16:creationId xmlns:a16="http://schemas.microsoft.com/office/drawing/2014/main" id="{0ACA8544-35CB-4D0D-9AD3-D125DB366EE4}"/>
              </a:ext>
            </a:extLst>
          </p:cNvPr>
          <p:cNvSpPr txBox="1"/>
          <p:nvPr/>
        </p:nvSpPr>
        <p:spPr>
          <a:xfrm>
            <a:off x="6983691" y="5596594"/>
            <a:ext cx="7133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*PRV: Pseudorabies virus a model for CMV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There is no pathogen inactivation process that has been shown to eliminate all pathogens. </a:t>
            </a:r>
          </a:p>
        </p:txBody>
      </p:sp>
      <p:sp>
        <p:nvSpPr>
          <p:cNvPr id="12" name="TextBox 11">
            <a:extLst>
              <a:ext uri="{FF2B5EF4-FFF2-40B4-BE49-F238E27FC236}">
                <a16:creationId xmlns:a16="http://schemas.microsoft.com/office/drawing/2014/main" id="{E758A6D3-1440-4ECD-AE50-AA8B9276490F}"/>
              </a:ext>
            </a:extLst>
          </p:cNvPr>
          <p:cNvSpPr txBox="1"/>
          <p:nvPr/>
        </p:nvSpPr>
        <p:spPr>
          <a:xfrm>
            <a:off x="10285242" y="5332199"/>
            <a:ext cx="1568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Not tested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Based on culture of full platelet unit (300mL)</a:t>
            </a:r>
          </a:p>
        </p:txBody>
      </p:sp>
      <p:graphicFrame>
        <p:nvGraphicFramePr>
          <p:cNvPr id="13" name="Table 12">
            <a:extLst>
              <a:ext uri="{FF2B5EF4-FFF2-40B4-BE49-F238E27FC236}">
                <a16:creationId xmlns:a16="http://schemas.microsoft.com/office/drawing/2014/main" id="{22AF18ED-5173-4C42-8E58-6AA78CFC44EA}"/>
              </a:ext>
            </a:extLst>
          </p:cNvPr>
          <p:cNvGraphicFramePr>
            <a:graphicFrameLocks noGrp="1"/>
          </p:cNvGraphicFramePr>
          <p:nvPr>
            <p:extLst>
              <p:ext uri="{D42A27DB-BD31-4B8C-83A1-F6EECF244321}">
                <p14:modId xmlns:p14="http://schemas.microsoft.com/office/powerpoint/2010/main" val="1314661269"/>
              </p:ext>
            </p:extLst>
          </p:nvPr>
        </p:nvGraphicFramePr>
        <p:xfrm>
          <a:off x="1742468" y="917064"/>
          <a:ext cx="3744841" cy="4876800"/>
        </p:xfrm>
        <a:graphic>
          <a:graphicData uri="http://schemas.openxmlformats.org/drawingml/2006/table">
            <a:tbl>
              <a:tblPr bandRow="1"/>
              <a:tblGrid>
                <a:gridCol w="2380463">
                  <a:extLst>
                    <a:ext uri="{9D8B030D-6E8A-4147-A177-3AD203B41FA5}">
                      <a16:colId xmlns:a16="http://schemas.microsoft.com/office/drawing/2014/main" val="20000"/>
                    </a:ext>
                  </a:extLst>
                </a:gridCol>
                <a:gridCol w="1364378">
                  <a:extLst>
                    <a:ext uri="{9D8B030D-6E8A-4147-A177-3AD203B41FA5}">
                      <a16:colId xmlns:a16="http://schemas.microsoft.com/office/drawing/2014/main" val="20001"/>
                    </a:ext>
                  </a:extLst>
                </a:gridCol>
              </a:tblGrid>
              <a:tr h="39624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Viruses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dirty="0">
                          <a:solidFill>
                            <a:schemeClr val="tx1"/>
                          </a:solidFill>
                          <a:latin typeface="Arial" panose="020B0604020202020204" pitchFamily="34" charset="0"/>
                          <a:cs typeface="Arial" panose="020B0604020202020204" pitchFamily="34" charset="0"/>
                        </a:rPr>
                        <a:t>HIV-1, cell-associated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dirty="0">
                          <a:solidFill>
                            <a:schemeClr val="tx1"/>
                          </a:solidFill>
                          <a:latin typeface="Arial" panose="020B0604020202020204" pitchFamily="34" charset="0"/>
                          <a:cs typeface="Arial" panose="020B0604020202020204" pitchFamily="34" charset="0"/>
                        </a:rPr>
                        <a:t>5.4/≥4.7</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DHBV (model</a:t>
                      </a:r>
                      <a:r>
                        <a:rPr lang="en-US" sz="1100" kern="1200" baseline="0" dirty="0">
                          <a:solidFill>
                            <a:schemeClr val="tx1"/>
                          </a:solidFill>
                          <a:latin typeface="Arial" panose="020B0604020202020204" pitchFamily="34" charset="0"/>
                          <a:ea typeface="+mn-ea"/>
                          <a:cs typeface="Arial" panose="020B0604020202020204" pitchFamily="34" charset="0"/>
                        </a:rPr>
                        <a:t> virus for HBV)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≥4.8/</a:t>
                      </a:r>
                      <a:r>
                        <a:rPr lang="en-US" sz="1100" b="1" dirty="0">
                          <a:solidFill>
                            <a:schemeClr val="tx1"/>
                          </a:solidFill>
                          <a:latin typeface="Arial" panose="020B0604020202020204" pitchFamily="34" charset="0"/>
                          <a:cs typeface="Arial" panose="020B0604020202020204" pitchFamily="34" charset="0"/>
                        </a:rPr>
                        <a:t>≥</a:t>
                      </a:r>
                      <a:r>
                        <a:rPr lang="en-US" sz="1100" b="1" kern="1200" dirty="0">
                          <a:solidFill>
                            <a:schemeClr val="tx1"/>
                          </a:solidFill>
                          <a:latin typeface="Arial" panose="020B0604020202020204" pitchFamily="34" charset="0"/>
                          <a:ea typeface="+mn-ea"/>
                          <a:cs typeface="Arial" panose="020B0604020202020204" pitchFamily="34" charset="0"/>
                        </a:rPr>
                        <a:t>4.3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BVDV</a:t>
                      </a:r>
                      <a:r>
                        <a:rPr lang="en-US" sz="1100" kern="1200" baseline="0" dirty="0">
                          <a:solidFill>
                            <a:schemeClr val="tx1"/>
                          </a:solidFill>
                          <a:latin typeface="Arial" panose="020B0604020202020204" pitchFamily="34" charset="0"/>
                          <a:ea typeface="+mn-ea"/>
                          <a:cs typeface="Arial" panose="020B0604020202020204" pitchFamily="34" charset="0"/>
                        </a:rPr>
                        <a:t> (model virus for HCV)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≥4.1/&gt;3.5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4.7/</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≥5.1/</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West Nile Virus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≥6.3/&gt;6.3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Chikungunya virus (CHIKV)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≥5.7/&gt;6.5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Dengue virus (DENV)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≥4.3/3.6</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14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Cytomegalovirus</a:t>
                      </a:r>
                      <a:r>
                        <a:rPr lang="en-US" sz="1100" kern="1200" baseline="0" dirty="0">
                          <a:solidFill>
                            <a:schemeClr val="tx1"/>
                          </a:solidFill>
                          <a:latin typeface="Arial" panose="020B0604020202020204" pitchFamily="34" charset="0"/>
                          <a:ea typeface="+mn-ea"/>
                          <a:cs typeface="Arial" panose="020B0604020202020204" pitchFamily="34" charset="0"/>
                        </a:rPr>
                        <a:t> (CMV), cell-associated</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dirty="0">
                          <a:solidFill>
                            <a:schemeClr val="tx1"/>
                          </a:solidFill>
                          <a:latin typeface="Arial" panose="020B0604020202020204" pitchFamily="34" charset="0"/>
                          <a:cs typeface="Arial" panose="020B0604020202020204" pitchFamily="34" charset="0"/>
                        </a:rPr>
                        <a:t>≥4.2</a:t>
                      </a:r>
                      <a:r>
                        <a:rPr lang="en-US" sz="1100" b="1" baseline="0" dirty="0">
                          <a:solidFill>
                            <a:schemeClr val="tx1"/>
                          </a:solidFill>
                          <a:latin typeface="Arial" panose="020B0604020202020204" pitchFamily="34" charset="0"/>
                          <a:cs typeface="Arial" panose="020B0604020202020204" pitchFamily="34" charset="0"/>
                        </a:rPr>
                        <a:t> </a:t>
                      </a:r>
                      <a:r>
                        <a:rPr lang="en-US" sz="1050" b="1" baseline="0" dirty="0">
                          <a:solidFill>
                            <a:schemeClr val="tx1"/>
                          </a:solidFill>
                          <a:latin typeface="Arial" panose="020B0604020202020204" pitchFamily="34" charset="0"/>
                          <a:cs typeface="Arial" panose="020B0604020202020204" pitchFamily="34" charset="0"/>
                        </a:rPr>
                        <a:t>(PRV*)</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Influenza A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≥5.9/</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Bluetongue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5.2/4.4</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Adenovirus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≥4.9/≥5.3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05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Protozoan Parasites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3"/>
                  </a:ext>
                </a:extLst>
              </a:tr>
              <a:tr h="252653">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Plasmodium falciparum</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kern="1200" baseline="0" dirty="0">
                          <a:solidFill>
                            <a:schemeClr val="tx1"/>
                          </a:solidFill>
                          <a:latin typeface="Arial" panose="020B0604020202020204" pitchFamily="34" charset="0"/>
                          <a:ea typeface="+mn-ea"/>
                          <a:cs typeface="Arial" panose="020B0604020202020204" pitchFamily="34" charset="0"/>
                        </a:rPr>
                        <a:t>/&gt;6.5</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Babesia microti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kern="1200" baseline="0" dirty="0">
                          <a:solidFill>
                            <a:schemeClr val="tx1"/>
                          </a:solidFill>
                          <a:latin typeface="Arial" panose="020B0604020202020204" pitchFamily="34" charset="0"/>
                          <a:ea typeface="+mn-ea"/>
                          <a:cs typeface="Arial" panose="020B0604020202020204" pitchFamily="34" charset="0"/>
                        </a:rPr>
                        <a:t>/&gt;4.5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Trypanosoma</a:t>
                      </a:r>
                      <a:r>
                        <a:rPr lang="en-US" sz="1100" i="1" kern="1200" baseline="0" dirty="0">
                          <a:solidFill>
                            <a:schemeClr val="tx1"/>
                          </a:solidFill>
                          <a:latin typeface="Arial" panose="020B0604020202020204" pitchFamily="34" charset="0"/>
                          <a:ea typeface="+mn-ea"/>
                          <a:cs typeface="Arial" panose="020B0604020202020204" pitchFamily="34" charset="0"/>
                        </a:rPr>
                        <a:t> </a:t>
                      </a:r>
                      <a:r>
                        <a:rPr lang="en-US" sz="1100" i="1" kern="1200" baseline="0" dirty="0" err="1">
                          <a:solidFill>
                            <a:schemeClr val="tx1"/>
                          </a:solidFill>
                          <a:latin typeface="Arial" panose="020B0604020202020204" pitchFamily="34" charset="0"/>
                          <a:ea typeface="+mn-ea"/>
                          <a:cs typeface="Arial" panose="020B0604020202020204" pitchFamily="34" charset="0"/>
                        </a:rPr>
                        <a:t>cruzi</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≥7.8/&gt;8.4</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graphicFrame>
        <p:nvGraphicFramePr>
          <p:cNvPr id="14" name="Table 13">
            <a:extLst>
              <a:ext uri="{FF2B5EF4-FFF2-40B4-BE49-F238E27FC236}">
                <a16:creationId xmlns:a16="http://schemas.microsoft.com/office/drawing/2014/main" id="{42887FD3-F365-4F23-98FD-8472E61CB17D}"/>
              </a:ext>
            </a:extLst>
          </p:cNvPr>
          <p:cNvGraphicFramePr>
            <a:graphicFrameLocks noGrp="1"/>
          </p:cNvGraphicFramePr>
          <p:nvPr/>
        </p:nvGraphicFramePr>
        <p:xfrm>
          <a:off x="6468268" y="917064"/>
          <a:ext cx="3739184" cy="3947160"/>
        </p:xfrm>
        <a:graphic>
          <a:graphicData uri="http://schemas.openxmlformats.org/drawingml/2006/table">
            <a:tbl>
              <a:tblPr bandRow="1"/>
              <a:tblGrid>
                <a:gridCol w="2294499">
                  <a:extLst>
                    <a:ext uri="{9D8B030D-6E8A-4147-A177-3AD203B41FA5}">
                      <a16:colId xmlns:a16="http://schemas.microsoft.com/office/drawing/2014/main" val="20000"/>
                    </a:ext>
                  </a:extLst>
                </a:gridCol>
                <a:gridCol w="1444685">
                  <a:extLst>
                    <a:ext uri="{9D8B030D-6E8A-4147-A177-3AD203B41FA5}">
                      <a16:colId xmlns:a16="http://schemas.microsoft.com/office/drawing/2014/main" val="20001"/>
                    </a:ext>
                  </a:extLst>
                </a:gridCol>
              </a:tblGrid>
              <a:tr h="29095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Bacteria</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Escherichia coli</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≥6.3/&gt;5.9</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Yersinia enterocolitica</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≥5.9/&gt;6.3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Klebsiella pneumoniae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&gt;6.2/&gt;6.2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Serratia marcescens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/&gt;7.1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Staphylococcus</a:t>
                      </a:r>
                      <a:r>
                        <a:rPr lang="en-US" sz="1100" i="1" kern="1200" baseline="0" dirty="0">
                          <a:solidFill>
                            <a:schemeClr val="tx1"/>
                          </a:solidFill>
                          <a:latin typeface="Arial" panose="020B0604020202020204" pitchFamily="34" charset="0"/>
                          <a:ea typeface="+mn-ea"/>
                          <a:cs typeface="Arial" panose="020B0604020202020204" pitchFamily="34" charset="0"/>
                        </a:rPr>
                        <a:t> epidermidis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≥6.4/&gt;</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Staphylococcus aureus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Streptococcus pyogenes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≥6.8</a:t>
                      </a:r>
                      <a:r>
                        <a:rPr lang="en-US" sz="1100" b="1" baseline="30000" dirty="0">
                          <a:latin typeface="Arial" panose="020B0604020202020204" pitchFamily="34" charset="0"/>
                          <a:cs typeface="Arial" panose="020B0604020202020204" pitchFamily="34" charset="0"/>
                        </a:rPr>
                        <a:t>c</a:t>
                      </a:r>
                      <a:r>
                        <a:rPr lang="en-US" sz="1100" b="1" dirty="0">
                          <a:latin typeface="Arial" panose="020B0604020202020204" pitchFamily="34" charset="0"/>
                          <a:cs typeface="Arial" panose="020B0604020202020204" pitchFamily="34" charset="0"/>
                        </a:rPr>
                        <a:t>/&gt;6.1</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Bacillus cereus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≥5.5 /</a:t>
                      </a:r>
                      <a:r>
                        <a:rPr lang="en-US" sz="1100" b="1" dirty="0">
                          <a:solidFill>
                            <a:schemeClr val="tx1"/>
                          </a:solidFill>
                          <a:latin typeface="Arial" panose="020B0604020202020204" pitchFamily="34" charset="0"/>
                          <a:cs typeface="Arial" panose="020B0604020202020204" pitchFamily="34" charset="0"/>
                        </a:rPr>
                        <a:t>≥5.6</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745">
                <a:tc>
                  <a:txBody>
                    <a:body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Bacillus cereus</a:t>
                      </a:r>
                      <a:r>
                        <a:rPr lang="en-US" sz="1100" i="1" kern="1200" baseline="0" dirty="0">
                          <a:solidFill>
                            <a:schemeClr val="tx1"/>
                          </a:solidFill>
                          <a:latin typeface="Arial" panose="020B0604020202020204" pitchFamily="34" charset="0"/>
                          <a:ea typeface="+mn-ea"/>
                          <a:cs typeface="Arial" panose="020B0604020202020204" pitchFamily="34" charset="0"/>
                        </a:rPr>
                        <a:t> (spore forming)</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3.7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Clostridium perfringens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≥6.5/&gt;6.0 </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Propionibacterium acnes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 /&gt;6.7</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Treponema pallidum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a:t>
                      </a:r>
                      <a:r>
                        <a:rPr lang="en-US" sz="1100" b="1" kern="1200" baseline="0" dirty="0">
                          <a:solidFill>
                            <a:schemeClr val="tx1"/>
                          </a:solidFill>
                          <a:latin typeface="Arial" panose="020B0604020202020204" pitchFamily="34" charset="0"/>
                          <a:ea typeface="+mn-ea"/>
                          <a:cs typeface="Arial" panose="020B0604020202020204" pitchFamily="34" charset="0"/>
                        </a:rPr>
                        <a:t>/&gt;6.3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Borrelia</a:t>
                      </a:r>
                      <a:r>
                        <a:rPr lang="en-US" sz="1100" i="1" kern="1200" baseline="0" dirty="0">
                          <a:solidFill>
                            <a:schemeClr val="tx1"/>
                          </a:solidFill>
                          <a:latin typeface="Arial" panose="020B0604020202020204" pitchFamily="34" charset="0"/>
                          <a:ea typeface="+mn-ea"/>
                          <a:cs typeface="Arial" panose="020B0604020202020204" pitchFamily="34" charset="0"/>
                        </a:rPr>
                        <a:t> burgdorferi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≥6.8</a:t>
                      </a:r>
                      <a:r>
                        <a:rPr lang="en-US" sz="1100" b="1" kern="1200" baseline="0" dirty="0">
                          <a:solidFill>
                            <a:schemeClr val="tx1"/>
                          </a:solidFill>
                          <a:latin typeface="Arial" panose="020B0604020202020204" pitchFamily="34" charset="0"/>
                          <a:ea typeface="+mn-ea"/>
                          <a:cs typeface="Arial" panose="020B0604020202020204" pitchFamily="34" charset="0"/>
                        </a:rPr>
                        <a:t>/&gt;4.1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15" name="Table 14">
            <a:extLst>
              <a:ext uri="{FF2B5EF4-FFF2-40B4-BE49-F238E27FC236}">
                <a16:creationId xmlns:a16="http://schemas.microsoft.com/office/drawing/2014/main" id="{80A89BF0-63D1-4613-A72E-A4E98548F650}"/>
              </a:ext>
            </a:extLst>
          </p:cNvPr>
          <p:cNvGraphicFramePr>
            <a:graphicFrameLocks noGrp="1"/>
          </p:cNvGraphicFramePr>
          <p:nvPr/>
        </p:nvGraphicFramePr>
        <p:xfrm>
          <a:off x="6392067" y="4948814"/>
          <a:ext cx="3815385" cy="563190"/>
        </p:xfrm>
        <a:graphic>
          <a:graphicData uri="http://schemas.openxmlformats.org/drawingml/2006/table">
            <a:tbl>
              <a:tblPr bandRow="1"/>
              <a:tblGrid>
                <a:gridCol w="2374018">
                  <a:extLst>
                    <a:ext uri="{9D8B030D-6E8A-4147-A177-3AD203B41FA5}">
                      <a16:colId xmlns:a16="http://schemas.microsoft.com/office/drawing/2014/main" val="20000"/>
                    </a:ext>
                  </a:extLst>
                </a:gridCol>
                <a:gridCol w="1441367">
                  <a:extLst>
                    <a:ext uri="{9D8B030D-6E8A-4147-A177-3AD203B41FA5}">
                      <a16:colId xmlns:a16="http://schemas.microsoft.com/office/drawing/2014/main" val="20001"/>
                    </a:ext>
                  </a:extLst>
                </a:gridCol>
              </a:tblGrid>
              <a:tr h="31173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400" b="1" dirty="0">
                          <a:solidFill>
                            <a:schemeClr val="bg1"/>
                          </a:solidFill>
                          <a:latin typeface="Arial" panose="020B0604020202020204" pitchFamily="34" charset="0"/>
                          <a:cs typeface="Arial" panose="020B0604020202020204" pitchFamily="34" charset="0"/>
                        </a:rPr>
                        <a:t>Leukocytes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i="0" kern="1200" dirty="0">
                          <a:solidFill>
                            <a:schemeClr val="tx1"/>
                          </a:solidFill>
                          <a:latin typeface="Arial" panose="020B0604020202020204" pitchFamily="34" charset="0"/>
                          <a:ea typeface="+mn-ea"/>
                          <a:cs typeface="Arial" panose="020B0604020202020204" pitchFamily="34" charset="0"/>
                        </a:rPr>
                        <a:t>Human T-Cells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1" kern="1200" dirty="0">
                          <a:solidFill>
                            <a:schemeClr val="tx1"/>
                          </a:solidFill>
                          <a:latin typeface="Arial" panose="020B0604020202020204" pitchFamily="34" charset="0"/>
                          <a:ea typeface="+mn-ea"/>
                          <a:cs typeface="Arial" panose="020B0604020202020204" pitchFamily="34" charset="0"/>
                        </a:rPr>
                        <a:t>4</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A459F589-18C5-4F14-B790-FAC85298A31A}"/>
              </a:ext>
            </a:extLst>
          </p:cNvPr>
          <p:cNvGrpSpPr>
            <a:grpSpLocks noChangeAspect="1"/>
          </p:cNvGrpSpPr>
          <p:nvPr/>
        </p:nvGrpSpPr>
        <p:grpSpPr>
          <a:xfrm>
            <a:off x="1151913" y="903286"/>
            <a:ext cx="458845" cy="457200"/>
            <a:chOff x="3710250" y="2194726"/>
            <a:chExt cx="791634" cy="788796"/>
          </a:xfrm>
        </p:grpSpPr>
        <p:sp>
          <p:nvSpPr>
            <p:cNvPr id="17" name="Oval 16">
              <a:extLst>
                <a:ext uri="{FF2B5EF4-FFF2-40B4-BE49-F238E27FC236}">
                  <a16:creationId xmlns:a16="http://schemas.microsoft.com/office/drawing/2014/main" id="{A793687C-3A21-4A0E-B71A-29704E87314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52">
              <a:extLst>
                <a:ext uri="{FF2B5EF4-FFF2-40B4-BE49-F238E27FC236}">
                  <a16:creationId xmlns:a16="http://schemas.microsoft.com/office/drawing/2014/main" id="{EA3782A3-A83E-44AD-B122-DD41E7C74E36}"/>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180F70B-E6E4-4F49-9BE5-6E870866382F}"/>
              </a:ext>
            </a:extLst>
          </p:cNvPr>
          <p:cNvGrpSpPr>
            <a:grpSpLocks noChangeAspect="1"/>
          </p:cNvGrpSpPr>
          <p:nvPr/>
        </p:nvGrpSpPr>
        <p:grpSpPr>
          <a:xfrm>
            <a:off x="5939146" y="980172"/>
            <a:ext cx="485900" cy="352777"/>
            <a:chOff x="3315246" y="5385272"/>
            <a:chExt cx="463550" cy="336550"/>
          </a:xfrm>
        </p:grpSpPr>
        <p:sp>
          <p:nvSpPr>
            <p:cNvPr id="20" name="Freeform 296">
              <a:extLst>
                <a:ext uri="{FF2B5EF4-FFF2-40B4-BE49-F238E27FC236}">
                  <a16:creationId xmlns:a16="http://schemas.microsoft.com/office/drawing/2014/main" id="{B6456297-188C-4229-AF81-93A1743E280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1" name="Freeform 297">
              <a:extLst>
                <a:ext uri="{FF2B5EF4-FFF2-40B4-BE49-F238E27FC236}">
                  <a16:creationId xmlns:a16="http://schemas.microsoft.com/office/drawing/2014/main" id="{9C5E38F0-8154-4044-98BD-98FE0B2B63C5}"/>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2" name="Freeform 298">
              <a:extLst>
                <a:ext uri="{FF2B5EF4-FFF2-40B4-BE49-F238E27FC236}">
                  <a16:creationId xmlns:a16="http://schemas.microsoft.com/office/drawing/2014/main" id="{94BF4909-AAED-4B16-A9A5-C22F21AA32F2}"/>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3" name="Freeform 299">
              <a:extLst>
                <a:ext uri="{FF2B5EF4-FFF2-40B4-BE49-F238E27FC236}">
                  <a16:creationId xmlns:a16="http://schemas.microsoft.com/office/drawing/2014/main" id="{2CBC2659-35FB-4CD4-84DC-28AABD971BA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4" name="Freeform 300">
              <a:extLst>
                <a:ext uri="{FF2B5EF4-FFF2-40B4-BE49-F238E27FC236}">
                  <a16:creationId xmlns:a16="http://schemas.microsoft.com/office/drawing/2014/main" id="{49246934-98EE-414B-8D15-041100E09C8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5" name="Freeform 301">
              <a:extLst>
                <a:ext uri="{FF2B5EF4-FFF2-40B4-BE49-F238E27FC236}">
                  <a16:creationId xmlns:a16="http://schemas.microsoft.com/office/drawing/2014/main" id="{ED72045C-12E7-486D-8709-E8A57871E665}"/>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6" name="Freeform 302">
              <a:extLst>
                <a:ext uri="{FF2B5EF4-FFF2-40B4-BE49-F238E27FC236}">
                  <a16:creationId xmlns:a16="http://schemas.microsoft.com/office/drawing/2014/main" id="{ED47EB6A-9294-4FB0-8DE9-86A2482C9BC0}"/>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7" name="Freeform 303">
              <a:extLst>
                <a:ext uri="{FF2B5EF4-FFF2-40B4-BE49-F238E27FC236}">
                  <a16:creationId xmlns:a16="http://schemas.microsoft.com/office/drawing/2014/main" id="{CD7791DC-D9DC-4435-BC85-C61253F73B86}"/>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8" name="Freeform 304">
              <a:extLst>
                <a:ext uri="{FF2B5EF4-FFF2-40B4-BE49-F238E27FC236}">
                  <a16:creationId xmlns:a16="http://schemas.microsoft.com/office/drawing/2014/main" id="{3BADAD0D-02DB-425A-BE3D-BC61459CF1D9}"/>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9" name="Freeform 305">
              <a:extLst>
                <a:ext uri="{FF2B5EF4-FFF2-40B4-BE49-F238E27FC236}">
                  <a16:creationId xmlns:a16="http://schemas.microsoft.com/office/drawing/2014/main" id="{CA3D0625-BAAA-4885-B6C9-79D6F49BBB2D}"/>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C5C5A45-DBE9-40DA-B955-F23074E13620}"/>
              </a:ext>
            </a:extLst>
          </p:cNvPr>
          <p:cNvGrpSpPr>
            <a:grpSpLocks noChangeAspect="1"/>
          </p:cNvGrpSpPr>
          <p:nvPr/>
        </p:nvGrpSpPr>
        <p:grpSpPr>
          <a:xfrm>
            <a:off x="1039090" y="4624577"/>
            <a:ext cx="540105" cy="577516"/>
            <a:chOff x="5680076" y="4872038"/>
            <a:chExt cx="366712" cy="392113"/>
          </a:xfrm>
        </p:grpSpPr>
        <p:sp>
          <p:nvSpPr>
            <p:cNvPr id="31" name="Freeform 57">
              <a:extLst>
                <a:ext uri="{FF2B5EF4-FFF2-40B4-BE49-F238E27FC236}">
                  <a16:creationId xmlns:a16="http://schemas.microsoft.com/office/drawing/2014/main" id="{85485699-B3CC-40FF-81CF-8A7C336088A0}"/>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58">
              <a:extLst>
                <a:ext uri="{FF2B5EF4-FFF2-40B4-BE49-F238E27FC236}">
                  <a16:creationId xmlns:a16="http://schemas.microsoft.com/office/drawing/2014/main" id="{F1FD1C69-DACF-4949-8F05-EF6E13E418F4}"/>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59">
              <a:extLst>
                <a:ext uri="{FF2B5EF4-FFF2-40B4-BE49-F238E27FC236}">
                  <a16:creationId xmlns:a16="http://schemas.microsoft.com/office/drawing/2014/main" id="{9E0ED4DE-FBD4-450B-B60D-C049496D6812}"/>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60">
              <a:extLst>
                <a:ext uri="{FF2B5EF4-FFF2-40B4-BE49-F238E27FC236}">
                  <a16:creationId xmlns:a16="http://schemas.microsoft.com/office/drawing/2014/main" id="{6637CF33-1CE7-4CF0-8B40-C480248E1939}"/>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61">
              <a:extLst>
                <a:ext uri="{FF2B5EF4-FFF2-40B4-BE49-F238E27FC236}">
                  <a16:creationId xmlns:a16="http://schemas.microsoft.com/office/drawing/2014/main" id="{1D7A1314-8FC9-4E81-818A-09C836A4B638}"/>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62">
              <a:extLst>
                <a:ext uri="{FF2B5EF4-FFF2-40B4-BE49-F238E27FC236}">
                  <a16:creationId xmlns:a16="http://schemas.microsoft.com/office/drawing/2014/main" id="{05ACB10F-F158-4E1F-AC21-3AFF3D49B9B7}"/>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63">
              <a:extLst>
                <a:ext uri="{FF2B5EF4-FFF2-40B4-BE49-F238E27FC236}">
                  <a16:creationId xmlns:a16="http://schemas.microsoft.com/office/drawing/2014/main" id="{C9E1F751-1287-4086-8485-DE5CAD44DEB3}"/>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64">
              <a:extLst>
                <a:ext uri="{FF2B5EF4-FFF2-40B4-BE49-F238E27FC236}">
                  <a16:creationId xmlns:a16="http://schemas.microsoft.com/office/drawing/2014/main" id="{61A8A779-7FB3-46B9-B7D1-6432B6F8A169}"/>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65">
              <a:extLst>
                <a:ext uri="{FF2B5EF4-FFF2-40B4-BE49-F238E27FC236}">
                  <a16:creationId xmlns:a16="http://schemas.microsoft.com/office/drawing/2014/main" id="{EEF049EE-37F1-4138-800F-A71D3074CC4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66">
              <a:extLst>
                <a:ext uri="{FF2B5EF4-FFF2-40B4-BE49-F238E27FC236}">
                  <a16:creationId xmlns:a16="http://schemas.microsoft.com/office/drawing/2014/main" id="{D50BE8E0-CC4E-40DA-BD52-8AB11AF64A3E}"/>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1" name="Freeform 67">
              <a:extLst>
                <a:ext uri="{FF2B5EF4-FFF2-40B4-BE49-F238E27FC236}">
                  <a16:creationId xmlns:a16="http://schemas.microsoft.com/office/drawing/2014/main" id="{414EA61C-8324-4D57-A12A-AF232A2E8F3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2" name="Freeform 68">
              <a:extLst>
                <a:ext uri="{FF2B5EF4-FFF2-40B4-BE49-F238E27FC236}">
                  <a16:creationId xmlns:a16="http://schemas.microsoft.com/office/drawing/2014/main" id="{6072FF3A-B391-471A-8BA3-97532F9D9E92}"/>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69">
              <a:extLst>
                <a:ext uri="{FF2B5EF4-FFF2-40B4-BE49-F238E27FC236}">
                  <a16:creationId xmlns:a16="http://schemas.microsoft.com/office/drawing/2014/main" id="{76D18983-1781-480F-983E-F9BCA8EEF673}"/>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70">
              <a:extLst>
                <a:ext uri="{FF2B5EF4-FFF2-40B4-BE49-F238E27FC236}">
                  <a16:creationId xmlns:a16="http://schemas.microsoft.com/office/drawing/2014/main" id="{84FA8417-EA24-44A1-BFC1-46A1E42F8799}"/>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71">
              <a:extLst>
                <a:ext uri="{FF2B5EF4-FFF2-40B4-BE49-F238E27FC236}">
                  <a16:creationId xmlns:a16="http://schemas.microsoft.com/office/drawing/2014/main" id="{2EAE4FAA-33CD-43CE-9A96-812F141D3B18}"/>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72">
              <a:extLst>
                <a:ext uri="{FF2B5EF4-FFF2-40B4-BE49-F238E27FC236}">
                  <a16:creationId xmlns:a16="http://schemas.microsoft.com/office/drawing/2014/main" id="{8DD1F8F0-531B-41DF-8C2D-E4F5CEE4577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73">
              <a:extLst>
                <a:ext uri="{FF2B5EF4-FFF2-40B4-BE49-F238E27FC236}">
                  <a16:creationId xmlns:a16="http://schemas.microsoft.com/office/drawing/2014/main" id="{69118597-D2F9-4836-961F-5BC6ACC6846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48D965C0-F0CE-4E6C-B964-1F020715C3C2}"/>
              </a:ext>
            </a:extLst>
          </p:cNvPr>
          <p:cNvGrpSpPr>
            <a:grpSpLocks noChangeAspect="1"/>
          </p:cNvGrpSpPr>
          <p:nvPr/>
        </p:nvGrpSpPr>
        <p:grpSpPr>
          <a:xfrm>
            <a:off x="5939146" y="5032977"/>
            <a:ext cx="398482" cy="376255"/>
            <a:chOff x="6481763" y="4632326"/>
            <a:chExt cx="398463" cy="376237"/>
          </a:xfrm>
        </p:grpSpPr>
        <p:sp>
          <p:nvSpPr>
            <p:cNvPr id="49" name="Freeform 82">
              <a:extLst>
                <a:ext uri="{FF2B5EF4-FFF2-40B4-BE49-F238E27FC236}">
                  <a16:creationId xmlns:a16="http://schemas.microsoft.com/office/drawing/2014/main" id="{7A3216BB-C4F3-43E3-A102-EB36EFD573F3}"/>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0" name="Freeform 83">
              <a:extLst>
                <a:ext uri="{FF2B5EF4-FFF2-40B4-BE49-F238E27FC236}">
                  <a16:creationId xmlns:a16="http://schemas.microsoft.com/office/drawing/2014/main" id="{8C5DE3E3-D675-443A-BE93-E7DBB7D11AD7}"/>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1" name="Freeform 84">
              <a:extLst>
                <a:ext uri="{FF2B5EF4-FFF2-40B4-BE49-F238E27FC236}">
                  <a16:creationId xmlns:a16="http://schemas.microsoft.com/office/drawing/2014/main" id="{BA8F092D-3F3D-4FA8-AA3C-2C881A2AC06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2" name="Freeform 85">
              <a:extLst>
                <a:ext uri="{FF2B5EF4-FFF2-40B4-BE49-F238E27FC236}">
                  <a16:creationId xmlns:a16="http://schemas.microsoft.com/office/drawing/2014/main" id="{C18543A7-C23B-4F69-9202-35DFA615B125}"/>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3" name="Freeform 86">
              <a:extLst>
                <a:ext uri="{FF2B5EF4-FFF2-40B4-BE49-F238E27FC236}">
                  <a16:creationId xmlns:a16="http://schemas.microsoft.com/office/drawing/2014/main" id="{E5744C3C-984F-431A-ABB5-D7B72A651B1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87">
              <a:extLst>
                <a:ext uri="{FF2B5EF4-FFF2-40B4-BE49-F238E27FC236}">
                  <a16:creationId xmlns:a16="http://schemas.microsoft.com/office/drawing/2014/main" id="{18711EE9-96C1-42D3-940D-F5451C544F1C}"/>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6" name="Slide Number Placeholder 3">
            <a:extLst>
              <a:ext uri="{FF2B5EF4-FFF2-40B4-BE49-F238E27FC236}">
                <a16:creationId xmlns:a16="http://schemas.microsoft.com/office/drawing/2014/main" id="{2A75A53A-02D2-4864-8DDB-62C60D8BB6A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299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627"/>
            <a:ext cx="10515600" cy="457200"/>
          </a:xfrm>
        </p:spPr>
        <p:txBody>
          <a:bodyPr>
            <a:noAutofit/>
          </a:bodyPr>
          <a:lstStyle/>
          <a:p>
            <a:r>
              <a:rPr lang="en-US" dirty="0"/>
              <a:t>What is Transfusion Associated Graft vs. Host Disease (TA-GVHD)? </a:t>
            </a:r>
          </a:p>
        </p:txBody>
      </p:sp>
      <p:sp>
        <p:nvSpPr>
          <p:cNvPr id="3" name="Content Placeholder 2"/>
          <p:cNvSpPr>
            <a:spLocks noGrp="1"/>
          </p:cNvSpPr>
          <p:nvPr>
            <p:ph idx="1"/>
          </p:nvPr>
        </p:nvSpPr>
        <p:spPr>
          <a:xfrm>
            <a:off x="664969" y="994772"/>
            <a:ext cx="5836840" cy="5032386"/>
          </a:xfrm>
        </p:spPr>
        <p:txBody>
          <a:bodyPr>
            <a:normAutofit/>
          </a:bodyPr>
          <a:lstStyle/>
          <a:p>
            <a:pPr lvl="1">
              <a:spcAft>
                <a:spcPts val="1200"/>
              </a:spcAft>
            </a:pPr>
            <a:r>
              <a:rPr lang="en-US" sz="2000" dirty="0"/>
              <a:t>The donor leukocytes (T-cells) attack the recipient, but the recipient does not attack the donor T-Cells</a:t>
            </a:r>
          </a:p>
          <a:p>
            <a:pPr lvl="1">
              <a:spcAft>
                <a:spcPts val="1200"/>
              </a:spcAft>
            </a:pPr>
            <a:r>
              <a:rPr lang="en-US" sz="2000" dirty="0"/>
              <a:t>Rare but nearly always fatal</a:t>
            </a:r>
          </a:p>
          <a:p>
            <a:pPr lvl="1">
              <a:spcAft>
                <a:spcPts val="1200"/>
              </a:spcAft>
            </a:pPr>
            <a:r>
              <a:rPr lang="en-US" sz="2000" dirty="0"/>
              <a:t>May affect immuno-competent patients more often than thought</a:t>
            </a:r>
            <a:endParaRPr lang="en-US" sz="2000" baseline="30000" dirty="0"/>
          </a:p>
          <a:p>
            <a:pPr lvl="1">
              <a:spcAft>
                <a:spcPts val="1200"/>
              </a:spcAft>
            </a:pPr>
            <a:r>
              <a:rPr lang="en-US" sz="2000" dirty="0"/>
              <a:t>Although criteria exist to determine “at risk” patients, 50% of TA-GVHD cases occur in patients who would not be predicted to be at risk for TA-GVHD by current guidelines for blood irradiation</a:t>
            </a:r>
            <a:r>
              <a:rPr lang="en-US" sz="2000" baseline="30000" dirty="0"/>
              <a:t>1</a:t>
            </a:r>
            <a:endParaRPr lang="en-US" sz="2000" dirty="0"/>
          </a:p>
          <a:p>
            <a:pPr lvl="1">
              <a:spcAft>
                <a:spcPts val="1200"/>
              </a:spcAft>
            </a:pPr>
            <a:endParaRPr lang="en-US" sz="1600" baseline="30000" dirty="0">
              <a:solidFill>
                <a:prstClr val="black"/>
              </a:solidFill>
            </a:endParaRPr>
          </a:p>
          <a:p>
            <a:pPr>
              <a:buFont typeface="Wingdings" panose="05000000000000000000" pitchFamily="2" charset="2"/>
              <a:buChar char="§"/>
            </a:pPr>
            <a:endParaRPr lang="en-US" sz="1800" dirty="0"/>
          </a:p>
        </p:txBody>
      </p:sp>
      <p:sp>
        <p:nvSpPr>
          <p:cNvPr id="6" name="Rectangle 5"/>
          <p:cNvSpPr/>
          <p:nvPr/>
        </p:nvSpPr>
        <p:spPr>
          <a:xfrm>
            <a:off x="5105400" y="5989644"/>
            <a:ext cx="7086600" cy="230832"/>
          </a:xfrm>
          <a:prstGeom prst="rect">
            <a:avLst/>
          </a:prstGeom>
        </p:spPr>
        <p:txBody>
          <a:bodyPr wrap="square">
            <a:spAutoFit/>
          </a:bodyPr>
          <a:lstStyle/>
          <a:p>
            <a:pPr marL="228600" indent="-228600" algn="r">
              <a:spcAft>
                <a:spcPts val="300"/>
              </a:spcAft>
              <a:buFont typeface="+mj-lt"/>
              <a:buAutoNum type="arabicPeriod"/>
            </a:pPr>
            <a:r>
              <a:rPr lang="en-US" sz="900" dirty="0" err="1">
                <a:solidFill>
                  <a:prstClr val="black"/>
                </a:solidFill>
                <a:latin typeface="Arial" panose="020B0604020202020204" pitchFamily="34" charset="0"/>
                <a:cs typeface="Arial" panose="020B0604020202020204" pitchFamily="34" charset="0"/>
              </a:rPr>
              <a:t>Kopolovic</a:t>
            </a:r>
            <a:r>
              <a:rPr lang="en-US" sz="900" dirty="0">
                <a:solidFill>
                  <a:prstClr val="black"/>
                </a:solidFill>
                <a:latin typeface="Arial" panose="020B0604020202020204" pitchFamily="34" charset="0"/>
                <a:cs typeface="Arial" panose="020B0604020202020204" pitchFamily="34" charset="0"/>
              </a:rPr>
              <a:t> et al. A systematic review of transfusion-associated graft-versus-host disease. Blood 2015;126(3):406-414</a:t>
            </a:r>
          </a:p>
        </p:txBody>
      </p:sp>
      <p:pic>
        <p:nvPicPr>
          <p:cNvPr id="7" name="Picture 3">
            <a:extLst>
              <a:ext uri="{FF2B5EF4-FFF2-40B4-BE49-F238E27FC236}">
                <a16:creationId xmlns:a16="http://schemas.microsoft.com/office/drawing/2014/main" id="{5E10EA04-344C-422D-B30D-977057253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203"/>
          <a:stretch/>
        </p:blipFill>
        <p:spPr bwMode="auto">
          <a:xfrm>
            <a:off x="7474132" y="919637"/>
            <a:ext cx="3317966" cy="339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5B3007F8-4764-4751-B1CC-630328AAD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b="49921"/>
          <a:stretch/>
        </p:blipFill>
        <p:spPr bwMode="auto">
          <a:xfrm>
            <a:off x="6869707" y="4185646"/>
            <a:ext cx="2738025"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50D82719-3234-4524-AD58-73568DD8D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t="50078"/>
          <a:stretch/>
        </p:blipFill>
        <p:spPr bwMode="auto">
          <a:xfrm>
            <a:off x="9418778" y="4314212"/>
            <a:ext cx="2746640"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a:extLst>
              <a:ext uri="{FF2B5EF4-FFF2-40B4-BE49-F238E27FC236}">
                <a16:creationId xmlns:a16="http://schemas.microsoft.com/office/drawing/2014/main" id="{E93E4401-D33C-4396-9080-D139385D657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435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What are the Standards for T-Cell Inactivation? </a:t>
            </a:r>
            <a:endParaRPr lang="en-US" sz="2800" i="1" dirty="0"/>
          </a:p>
        </p:txBody>
      </p:sp>
      <p:sp>
        <p:nvSpPr>
          <p:cNvPr id="4" name="Rectangle 3"/>
          <p:cNvSpPr/>
          <p:nvPr/>
        </p:nvSpPr>
        <p:spPr>
          <a:xfrm>
            <a:off x="838199" y="1295401"/>
            <a:ext cx="9969137" cy="3717493"/>
          </a:xfrm>
          <a:prstGeom prst="rect">
            <a:avLst/>
          </a:prstGeom>
          <a:noFill/>
        </p:spPr>
        <p:txBody>
          <a:bodyPr wrap="square">
            <a:spAutoFit/>
          </a:bodyPr>
          <a:lstStyle/>
          <a:p>
            <a:pPr>
              <a:lnSpc>
                <a:spcPct val="110000"/>
              </a:lnSpc>
              <a:spcAft>
                <a:spcPts val="1200"/>
              </a:spcAft>
              <a:buClr>
                <a:schemeClr val="tx2"/>
              </a:buClr>
            </a:pPr>
            <a:r>
              <a:rPr lang="en-US" sz="2000" dirty="0">
                <a:latin typeface="Arial" panose="020B0604020202020204" pitchFamily="34" charset="0"/>
                <a:cs typeface="Arial" panose="020B0604020202020204" pitchFamily="34" charset="0"/>
              </a:rPr>
              <a:t>The American Association of Blood Banks (AABB) standard 5.19.4 reads</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The blood bank or transfusion service shall have a policy regarding the prevention of transfusion-associated graft-vs-host disease (TA-GVHD)</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Methods known to prevent transfusion-associated graft-vs-host disease shall be used and include either irradiation or the use of a pathogen reduction technology that is known to inactivate residual leukocytes and is cleared or approved by the FDA or Competent Authority.</a:t>
            </a:r>
            <a:endParaRPr lang="en-US" sz="2000" dirty="0">
              <a:solidFill>
                <a:schemeClr val="accent1"/>
              </a:solidFill>
              <a:latin typeface="Arial" panose="020B0604020202020204" pitchFamily="34" charset="0"/>
              <a:ea typeface="ＭＳ Ｐゴシック"/>
              <a:cs typeface="Arial" panose="020B0604020202020204" pitchFamily="34" charset="0"/>
            </a:endParaRPr>
          </a:p>
          <a:p>
            <a:pPr marL="0" lvl="1" algn="ctr">
              <a:lnSpc>
                <a:spcPct val="110000"/>
              </a:lnSpc>
              <a:spcAft>
                <a:spcPts val="1200"/>
              </a:spcAft>
              <a:buClr>
                <a:schemeClr val="tx2"/>
              </a:buClr>
            </a:pPr>
            <a:r>
              <a:rPr lang="en-US" sz="2000" b="1" dirty="0">
                <a:solidFill>
                  <a:schemeClr val="accent1"/>
                </a:solidFill>
                <a:latin typeface="Arial" panose="020B0604020202020204" pitchFamily="34" charset="0"/>
                <a:ea typeface="ＭＳ Ｐゴシック"/>
                <a:cs typeface="Arial" panose="020B0604020202020204" pitchFamily="34" charset="0"/>
              </a:rPr>
              <a:t>FDA has approved and AABB Standard 5.19.4.1 allows for the INTERCEPT</a:t>
            </a:r>
            <a:r>
              <a:rPr lang="en-US" sz="2000" b="1" baseline="30000" dirty="0">
                <a:solidFill>
                  <a:schemeClr val="accent1"/>
                </a:solidFill>
                <a:latin typeface="Arial" panose="020B0604020202020204" pitchFamily="34" charset="0"/>
                <a:ea typeface="ＭＳ Ｐゴシック"/>
                <a:cs typeface="Arial" panose="020B0604020202020204" pitchFamily="34" charset="0"/>
              </a:rPr>
              <a:t>®</a:t>
            </a:r>
            <a:r>
              <a:rPr lang="en-US" sz="2000" b="1" dirty="0">
                <a:solidFill>
                  <a:schemeClr val="accent1"/>
                </a:solidFill>
                <a:latin typeface="Arial" panose="020B0604020202020204" pitchFamily="34" charset="0"/>
                <a:ea typeface="ＭＳ Ｐゴシック"/>
                <a:cs typeface="Arial" panose="020B0604020202020204" pitchFamily="34" charset="0"/>
              </a:rPr>
              <a:t> Blood System to be used as an alternative to gamma irradiation for the prevention of TA-GVHD</a:t>
            </a:r>
            <a:r>
              <a:rPr lang="en-US" sz="2000" b="1" baseline="30000" dirty="0">
                <a:solidFill>
                  <a:schemeClr val="accent1"/>
                </a:solidFill>
                <a:latin typeface="Arial" panose="020B0604020202020204" pitchFamily="34" charset="0"/>
                <a:ea typeface="ＭＳ Ｐゴシック"/>
                <a:cs typeface="Arial" panose="020B0604020202020204" pitchFamily="34" charset="0"/>
              </a:rPr>
              <a:t>1,2</a:t>
            </a:r>
            <a:endParaRPr lang="en-US" sz="1200" dirty="0">
              <a:solidFill>
                <a:schemeClr val="accent1"/>
              </a:solidFill>
            </a:endParaRPr>
          </a:p>
        </p:txBody>
      </p:sp>
      <p:sp>
        <p:nvSpPr>
          <p:cNvPr id="3" name="Rectangle 2">
            <a:extLst>
              <a:ext uri="{FF2B5EF4-FFF2-40B4-BE49-F238E27FC236}">
                <a16:creationId xmlns:a16="http://schemas.microsoft.com/office/drawing/2014/main" id="{CD04E2DF-0939-4A06-9F6F-E92EE0A52EDB}"/>
              </a:ext>
            </a:extLst>
          </p:cNvPr>
          <p:cNvSpPr/>
          <p:nvPr/>
        </p:nvSpPr>
        <p:spPr>
          <a:xfrm>
            <a:off x="7071360" y="5900060"/>
            <a:ext cx="5120640" cy="338554"/>
          </a:xfrm>
          <a:prstGeom prst="rect">
            <a:avLst/>
          </a:prstGeom>
        </p:spPr>
        <p:txBody>
          <a:bodyPr wrap="square">
            <a:spAutoFit/>
          </a:bodyPr>
          <a:lstStyle/>
          <a:p>
            <a:pPr marL="342900" indent="-342900">
              <a:buFont typeface="+mj-lt"/>
              <a:buAutoNum type="arabicPeriod"/>
            </a:pPr>
            <a:r>
              <a:rPr lang="en-US" sz="800" dirty="0">
                <a:latin typeface="Arial" panose="020B0604020202020204" pitchFamily="34" charset="0"/>
                <a:ea typeface="Tahoma" panose="020B0604030504040204" pitchFamily="34" charset="0"/>
                <a:cs typeface="Arial" panose="020B0604020202020204" pitchFamily="34" charset="0"/>
              </a:rPr>
              <a:t>“Standards for Blood Banks and Transfusion Services,” AABB, 33rd edition, 2022. </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September 6, 2022.</a:t>
            </a:r>
          </a:p>
        </p:txBody>
      </p:sp>
      <p:sp>
        <p:nvSpPr>
          <p:cNvPr id="6" name="Slide Number Placeholder 3">
            <a:extLst>
              <a:ext uri="{FF2B5EF4-FFF2-40B4-BE49-F238E27FC236}">
                <a16:creationId xmlns:a16="http://schemas.microsoft.com/office/drawing/2014/main" id="{0725C219-6D10-413C-AA2E-9F30C9DA9E5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5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08862"/>
            <a:ext cx="10515600" cy="457200"/>
          </a:xfrm>
        </p:spPr>
        <p:txBody>
          <a:bodyPr/>
          <a:lstStyle/>
          <a:p>
            <a:r>
              <a:rPr lang="en-US" dirty="0"/>
              <a:t>Reduction of T-Cells  </a:t>
            </a:r>
          </a:p>
        </p:txBody>
      </p:sp>
      <p:sp>
        <p:nvSpPr>
          <p:cNvPr id="10" name="Content Placeholder 9"/>
          <p:cNvSpPr>
            <a:spLocks noGrp="1"/>
          </p:cNvSpPr>
          <p:nvPr>
            <p:ph idx="1"/>
          </p:nvPr>
        </p:nvSpPr>
        <p:spPr>
          <a:prstGeom prst="rect">
            <a:avLst/>
          </a:prstGeom>
        </p:spPr>
        <p:txBody>
          <a:bodyPr/>
          <a:lstStyle/>
          <a:p>
            <a:pPr>
              <a:lnSpc>
                <a:spcPct val="100000"/>
              </a:lnSpc>
              <a:spcBef>
                <a:spcPts val="0"/>
              </a:spcBef>
              <a:spcAft>
                <a:spcPts val="1200"/>
              </a:spcAft>
              <a:buSzPct val="125000"/>
              <a:buFont typeface="Wingdings" panose="05000000000000000000" pitchFamily="2" charset="2"/>
              <a:buChar char="§"/>
            </a:pPr>
            <a:r>
              <a:rPr lang="en-US" sz="2200" dirty="0"/>
              <a:t>To a level that prevents TA-GVHD</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dirty="0"/>
              <a:t>Psoralen/UVA  processed platelets exhibited a 4 log</a:t>
            </a:r>
            <a:r>
              <a:rPr lang="en-US" sz="2200" baseline="-25000" dirty="0"/>
              <a:t>10</a:t>
            </a:r>
            <a:r>
              <a:rPr lang="en-US" sz="2200" dirty="0"/>
              <a:t> reduction of viable T-cells</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kern="0" dirty="0">
                <a:ea typeface="ＭＳ Ｐゴシック" pitchFamily="34" charset="-128"/>
              </a:rPr>
              <a:t>High number of base-pair modifications ensures inactivation of most genes</a:t>
            </a:r>
            <a:br>
              <a:rPr lang="en-US" sz="1800" dirty="0"/>
            </a:br>
            <a:endParaRPr lang="en-US" sz="1800" dirty="0"/>
          </a:p>
        </p:txBody>
      </p:sp>
      <p:sp>
        <p:nvSpPr>
          <p:cNvPr id="311" name="Rectangle 310"/>
          <p:cNvSpPr/>
          <p:nvPr/>
        </p:nvSpPr>
        <p:spPr>
          <a:xfrm>
            <a:off x="7053943" y="5700394"/>
            <a:ext cx="5138057" cy="543739"/>
          </a:xfrm>
          <a:prstGeom prst="rect">
            <a:avLst/>
          </a:prstGeom>
        </p:spPr>
        <p:txBody>
          <a:bodyPr wrap="square">
            <a:spAutoFit/>
          </a:bodyPr>
          <a:lstStyle/>
          <a:p>
            <a:pPr marL="228600" indent="-228600">
              <a:buFont typeface="+mj-lt"/>
              <a:buAutoNum type="arabicPeriod"/>
            </a:pPr>
            <a:endParaRPr lang="en-US" sz="800" b="1" baseline="30000" dirty="0">
              <a:latin typeface="Arial" panose="020B0604020202020204" pitchFamily="34" charset="0"/>
              <a:cs typeface="Arial" panose="020B0604020202020204" pitchFamily="34" charset="0"/>
            </a:endParaRPr>
          </a:p>
          <a:p>
            <a:pPr marL="228600" indent="-2286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September 6, 2022.</a:t>
            </a:r>
          </a:p>
          <a:p>
            <a:pPr marL="228600" indent="-228600">
              <a:buFont typeface="+mj-lt"/>
              <a:buAutoNum type="arabicPeriod"/>
            </a:pPr>
            <a:r>
              <a:rPr lang="en-US" sz="800" dirty="0">
                <a:latin typeface="Arial" panose="020B0604020202020204" pitchFamily="34" charset="0"/>
                <a:cs typeface="Arial" panose="020B0604020202020204" pitchFamily="34" charset="0"/>
              </a:rPr>
              <a:t>Grass et al. Blood 1998; 91(6):2180-8</a:t>
            </a:r>
          </a:p>
          <a:p>
            <a:pPr marL="228600" indent="-228600">
              <a:buFont typeface="+mj-lt"/>
              <a:buAutoNum type="arabicPeriod"/>
            </a:pPr>
            <a:r>
              <a:rPr lang="en-US" sz="800" dirty="0" err="1">
                <a:latin typeface="Arial" panose="020B0604020202020204" pitchFamily="34" charset="0"/>
                <a:cs typeface="Arial" panose="020B0604020202020204" pitchFamily="34" charset="0"/>
              </a:rPr>
              <a:t>Setlow</a:t>
            </a:r>
            <a:r>
              <a:rPr lang="en-US" sz="800" dirty="0">
                <a:latin typeface="Arial" panose="020B0604020202020204" pitchFamily="34" charset="0"/>
                <a:cs typeface="Arial" panose="020B0604020202020204" pitchFamily="34" charset="0"/>
              </a:rPr>
              <a:t>, RB, et al. </a:t>
            </a:r>
            <a:r>
              <a:rPr lang="en-US" sz="800" i="1" dirty="0">
                <a:latin typeface="Arial" panose="020B0604020202020204" pitchFamily="34" charset="0"/>
                <a:cs typeface="Arial" panose="020B0604020202020204" pitchFamily="34" charset="0"/>
              </a:rPr>
              <a:t>Irradiation of blood components</a:t>
            </a:r>
            <a:r>
              <a:rPr lang="en-US" sz="800" dirty="0">
                <a:latin typeface="Arial" panose="020B0604020202020204" pitchFamily="34" charset="0"/>
                <a:cs typeface="Arial" panose="020B0604020202020204" pitchFamily="34" charset="0"/>
              </a:rPr>
              <a:t>. Bethesda, MD. AABB,1992 p1.</a:t>
            </a:r>
            <a:endParaRPr lang="en-US" sz="800" i="1" dirty="0">
              <a:latin typeface="Arial" panose="020B0604020202020204" pitchFamily="34" charset="0"/>
              <a:cs typeface="Arial" panose="020B0604020202020204" pitchFamily="34" charset="0"/>
            </a:endParaRPr>
          </a:p>
        </p:txBody>
      </p:sp>
      <p:grpSp>
        <p:nvGrpSpPr>
          <p:cNvPr id="468" name="Group 467"/>
          <p:cNvGrpSpPr/>
          <p:nvPr/>
        </p:nvGrpSpPr>
        <p:grpSpPr>
          <a:xfrm>
            <a:off x="2057400" y="2924454"/>
            <a:ext cx="7924800" cy="781389"/>
            <a:chOff x="609600" y="2971800"/>
            <a:chExt cx="7924800" cy="781389"/>
          </a:xfrm>
        </p:grpSpPr>
        <p:sp>
          <p:nvSpPr>
            <p:cNvPr id="469" name="Rectangle 468"/>
            <p:cNvSpPr/>
            <p:nvPr/>
          </p:nvSpPr>
          <p:spPr bwMode="auto">
            <a:xfrm>
              <a:off x="609600" y="3437765"/>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a:lstStyle/>
            <a:p>
              <a:pPr>
                <a:defRPr/>
              </a:pPr>
              <a:endParaRPr lang="en-US" b="1" kern="0">
                <a:latin typeface="Arial" panose="020B0604020202020204" pitchFamily="34" charset="0"/>
                <a:cs typeface="Arial" panose="020B0604020202020204" pitchFamily="34" charset="0"/>
              </a:endParaRPr>
            </a:p>
          </p:txBody>
        </p:sp>
        <p:grpSp>
          <p:nvGrpSpPr>
            <p:cNvPr id="470" name="Group 158"/>
            <p:cNvGrpSpPr>
              <a:grpSpLocks/>
            </p:cNvGrpSpPr>
            <p:nvPr/>
          </p:nvGrpSpPr>
          <p:grpSpPr bwMode="auto">
            <a:xfrm>
              <a:off x="1143000" y="3448389"/>
              <a:ext cx="6400800" cy="304800"/>
              <a:chOff x="1143000" y="4572000"/>
              <a:chExt cx="6400799" cy="304800"/>
            </a:xfrm>
          </p:grpSpPr>
          <p:cxnSp>
            <p:nvCxnSpPr>
              <p:cNvPr id="472"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3"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4"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71" name="TextBox 470"/>
            <p:cNvSpPr txBox="1"/>
            <p:nvPr/>
          </p:nvSpPr>
          <p:spPr>
            <a:xfrm>
              <a:off x="797725" y="2971800"/>
              <a:ext cx="7046953" cy="369332"/>
            </a:xfrm>
            <a:prstGeom prst="rect">
              <a:avLst/>
            </a:prstGeom>
            <a:noFill/>
          </p:spPr>
          <p:txBody>
            <a:bodyPr wrap="square" rtlCol="0">
              <a:spAutoFit/>
            </a:bodyPr>
            <a:lstStyle/>
            <a:p>
              <a:r>
                <a:rPr lang="en-US" b="1" kern="0" dirty="0">
                  <a:latin typeface="Arial" panose="020B0604020202020204" pitchFamily="34" charset="0"/>
                  <a:cs typeface="Arial" panose="020B0604020202020204" pitchFamily="34" charset="0"/>
                </a:rPr>
                <a:t>Gamma irradiation 1:37,000 strand-break: base pair</a:t>
              </a:r>
            </a:p>
          </p:txBody>
        </p:sp>
      </p:grpSp>
      <p:sp>
        <p:nvSpPr>
          <p:cNvPr id="475" name="Rectangle 474"/>
          <p:cNvSpPr/>
          <p:nvPr/>
        </p:nvSpPr>
        <p:spPr bwMode="auto">
          <a:xfrm>
            <a:off x="2057400" y="4560827"/>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lIns="91380" tIns="45692" rIns="91380" bIns="45692"/>
          <a:lstStyle/>
          <a:p>
            <a:pPr>
              <a:defRPr/>
            </a:pPr>
            <a:endParaRPr lang="en-US" b="1" kern="0">
              <a:solidFill>
                <a:srgbClr val="595959"/>
              </a:solidFill>
              <a:latin typeface="Arial" panose="020B0604020202020204" pitchFamily="34" charset="0"/>
              <a:cs typeface="Arial" panose="020B0604020202020204" pitchFamily="34" charset="0"/>
            </a:endParaRPr>
          </a:p>
        </p:txBody>
      </p:sp>
      <p:grpSp>
        <p:nvGrpSpPr>
          <p:cNvPr id="476" name="Group 158"/>
          <p:cNvGrpSpPr>
            <a:grpSpLocks/>
          </p:cNvGrpSpPr>
          <p:nvPr/>
        </p:nvGrpSpPr>
        <p:grpSpPr bwMode="auto">
          <a:xfrm>
            <a:off x="2590800" y="4571451"/>
            <a:ext cx="6400800" cy="304800"/>
            <a:chOff x="1143000" y="4572000"/>
            <a:chExt cx="6400799" cy="304800"/>
          </a:xfrm>
        </p:grpSpPr>
        <p:cxnSp>
          <p:nvCxnSpPr>
            <p:cNvPr id="477"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8"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9"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80" name="TextBox 479"/>
          <p:cNvSpPr txBox="1"/>
          <p:nvPr/>
        </p:nvSpPr>
        <p:spPr>
          <a:xfrm>
            <a:off x="2209800" y="4067447"/>
            <a:ext cx="7772400" cy="369332"/>
          </a:xfrm>
          <a:prstGeom prst="rect">
            <a:avLst/>
          </a:prstGeom>
          <a:noFill/>
        </p:spPr>
        <p:txBody>
          <a:bodyPr wrap="square" lIns="91380" tIns="45692" rIns="91380" bIns="45692" rtlCol="0">
            <a:spAutoFit/>
          </a:bodyPr>
          <a:lstStyle/>
          <a:p>
            <a:r>
              <a:rPr lang="en-US" b="1" kern="0" dirty="0">
                <a:latin typeface="Arial" panose="020B0604020202020204" pitchFamily="34" charset="0"/>
                <a:cs typeface="Arial" panose="020B0604020202020204" pitchFamily="34" charset="0"/>
              </a:rPr>
              <a:t>Psoralen/UVA Platelets 1:83</a:t>
            </a:r>
            <a:r>
              <a:rPr lang="en-US" b="1" kern="0" baseline="30000" dirty="0">
                <a:latin typeface="Arial" panose="020B0604020202020204" pitchFamily="34" charset="0"/>
                <a:cs typeface="Arial" panose="020B0604020202020204" pitchFamily="34" charset="0"/>
              </a:rPr>
              <a:t>1-3</a:t>
            </a:r>
            <a:r>
              <a:rPr lang="en-US" b="1" kern="0" dirty="0">
                <a:latin typeface="Arial" panose="020B0604020202020204" pitchFamily="34" charset="0"/>
                <a:cs typeface="Arial" panose="020B0604020202020204" pitchFamily="34" charset="0"/>
              </a:rPr>
              <a:t> amotosalen adduct formed: base pair</a:t>
            </a:r>
          </a:p>
        </p:txBody>
      </p:sp>
      <p:cxnSp>
        <p:nvCxnSpPr>
          <p:cNvPr id="481" name="Straight Connector 9"/>
          <p:cNvCxnSpPr>
            <a:cxnSpLocks noChangeShapeType="1"/>
          </p:cNvCxnSpPr>
          <p:nvPr/>
        </p:nvCxnSpPr>
        <p:spPr bwMode="auto">
          <a:xfrm rot="5400000">
            <a:off x="22539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2" name="Straight Connector 10"/>
          <p:cNvCxnSpPr>
            <a:cxnSpLocks noChangeShapeType="1"/>
          </p:cNvCxnSpPr>
          <p:nvPr/>
        </p:nvCxnSpPr>
        <p:spPr bwMode="auto">
          <a:xfrm rot="5400000">
            <a:off x="19491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3" name="Straight Connector 11"/>
          <p:cNvCxnSpPr>
            <a:cxnSpLocks noChangeShapeType="1"/>
          </p:cNvCxnSpPr>
          <p:nvPr/>
        </p:nvCxnSpPr>
        <p:spPr bwMode="auto">
          <a:xfrm rot="5400000">
            <a:off x="20542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4" name="Straight Connector 12"/>
          <p:cNvCxnSpPr>
            <a:cxnSpLocks noChangeShapeType="1"/>
          </p:cNvCxnSpPr>
          <p:nvPr/>
        </p:nvCxnSpPr>
        <p:spPr bwMode="auto">
          <a:xfrm rot="5400000">
            <a:off x="21120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5" name="Straight Connector 13"/>
          <p:cNvCxnSpPr>
            <a:cxnSpLocks noChangeShapeType="1"/>
          </p:cNvCxnSpPr>
          <p:nvPr/>
        </p:nvCxnSpPr>
        <p:spPr bwMode="auto">
          <a:xfrm rot="5400000">
            <a:off x="23117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6" name="Straight Connector 14"/>
          <p:cNvCxnSpPr>
            <a:cxnSpLocks noChangeShapeType="1"/>
          </p:cNvCxnSpPr>
          <p:nvPr/>
        </p:nvCxnSpPr>
        <p:spPr bwMode="auto">
          <a:xfrm rot="5400000">
            <a:off x="24641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7" name="Straight Connector 15"/>
          <p:cNvCxnSpPr>
            <a:cxnSpLocks noChangeShapeType="1"/>
          </p:cNvCxnSpPr>
          <p:nvPr/>
        </p:nvCxnSpPr>
        <p:spPr bwMode="auto">
          <a:xfrm rot="5400000">
            <a:off x="24063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8" name="Straight Connector 16"/>
          <p:cNvCxnSpPr>
            <a:cxnSpLocks noChangeShapeType="1"/>
          </p:cNvCxnSpPr>
          <p:nvPr/>
        </p:nvCxnSpPr>
        <p:spPr bwMode="auto">
          <a:xfrm rot="5400000">
            <a:off x="25114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9" name="Straight Connector 17"/>
          <p:cNvCxnSpPr>
            <a:cxnSpLocks noChangeShapeType="1"/>
          </p:cNvCxnSpPr>
          <p:nvPr/>
        </p:nvCxnSpPr>
        <p:spPr bwMode="auto">
          <a:xfrm rot="5400000">
            <a:off x="25587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0" name="Straight Connector 18"/>
          <p:cNvCxnSpPr>
            <a:cxnSpLocks noChangeShapeType="1"/>
          </p:cNvCxnSpPr>
          <p:nvPr/>
        </p:nvCxnSpPr>
        <p:spPr bwMode="auto">
          <a:xfrm rot="5400000">
            <a:off x="271112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1" name="Straight Connector 19"/>
          <p:cNvCxnSpPr>
            <a:cxnSpLocks noChangeShapeType="1"/>
          </p:cNvCxnSpPr>
          <p:nvPr/>
        </p:nvCxnSpPr>
        <p:spPr bwMode="auto">
          <a:xfrm rot="5400000">
            <a:off x="27873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2" name="Straight Connector 20"/>
          <p:cNvCxnSpPr>
            <a:cxnSpLocks noChangeShapeType="1"/>
          </p:cNvCxnSpPr>
          <p:nvPr/>
        </p:nvCxnSpPr>
        <p:spPr bwMode="auto">
          <a:xfrm rot="5400000">
            <a:off x="27531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3" name="Straight Connector 21"/>
          <p:cNvCxnSpPr>
            <a:cxnSpLocks noChangeShapeType="1"/>
          </p:cNvCxnSpPr>
          <p:nvPr/>
        </p:nvCxnSpPr>
        <p:spPr bwMode="auto">
          <a:xfrm rot="5400000">
            <a:off x="28109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4" name="Straight Connector 22"/>
          <p:cNvCxnSpPr>
            <a:cxnSpLocks noChangeShapeType="1"/>
          </p:cNvCxnSpPr>
          <p:nvPr/>
        </p:nvCxnSpPr>
        <p:spPr bwMode="auto">
          <a:xfrm rot="5400000">
            <a:off x="36780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5" name="Straight Connector 23"/>
          <p:cNvCxnSpPr>
            <a:cxnSpLocks noChangeShapeType="1"/>
          </p:cNvCxnSpPr>
          <p:nvPr/>
        </p:nvCxnSpPr>
        <p:spPr bwMode="auto">
          <a:xfrm rot="5400000">
            <a:off x="33732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6" name="Straight Connector 24"/>
          <p:cNvCxnSpPr>
            <a:cxnSpLocks noChangeShapeType="1"/>
          </p:cNvCxnSpPr>
          <p:nvPr/>
        </p:nvCxnSpPr>
        <p:spPr bwMode="auto">
          <a:xfrm rot="5400000">
            <a:off x="347836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7" name="Straight Connector 25"/>
          <p:cNvCxnSpPr>
            <a:cxnSpLocks noChangeShapeType="1"/>
          </p:cNvCxnSpPr>
          <p:nvPr/>
        </p:nvCxnSpPr>
        <p:spPr bwMode="auto">
          <a:xfrm rot="5400000">
            <a:off x="35361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8" name="Straight Connector 26"/>
          <p:cNvCxnSpPr>
            <a:cxnSpLocks noChangeShapeType="1"/>
          </p:cNvCxnSpPr>
          <p:nvPr/>
        </p:nvCxnSpPr>
        <p:spPr bwMode="auto">
          <a:xfrm rot="5400000">
            <a:off x="373585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9" name="Straight Connector 27"/>
          <p:cNvCxnSpPr>
            <a:cxnSpLocks noChangeShapeType="1"/>
          </p:cNvCxnSpPr>
          <p:nvPr/>
        </p:nvCxnSpPr>
        <p:spPr bwMode="auto">
          <a:xfrm rot="5400000">
            <a:off x="38882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0" name="Straight Connector 28"/>
          <p:cNvCxnSpPr>
            <a:cxnSpLocks noChangeShapeType="1"/>
          </p:cNvCxnSpPr>
          <p:nvPr/>
        </p:nvCxnSpPr>
        <p:spPr bwMode="auto">
          <a:xfrm rot="5400000">
            <a:off x="38304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1" name="Straight Connector 29"/>
          <p:cNvCxnSpPr>
            <a:cxnSpLocks noChangeShapeType="1"/>
          </p:cNvCxnSpPr>
          <p:nvPr/>
        </p:nvCxnSpPr>
        <p:spPr bwMode="auto">
          <a:xfrm rot="5400000">
            <a:off x="393554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2" name="Straight Connector 30"/>
          <p:cNvCxnSpPr>
            <a:cxnSpLocks noChangeShapeType="1"/>
          </p:cNvCxnSpPr>
          <p:nvPr/>
        </p:nvCxnSpPr>
        <p:spPr bwMode="auto">
          <a:xfrm rot="5400000">
            <a:off x="39828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3" name="Straight Connector 31"/>
          <p:cNvCxnSpPr>
            <a:cxnSpLocks noChangeShapeType="1"/>
          </p:cNvCxnSpPr>
          <p:nvPr/>
        </p:nvCxnSpPr>
        <p:spPr bwMode="auto">
          <a:xfrm rot="5400000">
            <a:off x="41352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4" name="Straight Connector 32"/>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5" name="Straight Connector 33"/>
          <p:cNvCxnSpPr>
            <a:cxnSpLocks noChangeShapeType="1"/>
          </p:cNvCxnSpPr>
          <p:nvPr/>
        </p:nvCxnSpPr>
        <p:spPr bwMode="auto">
          <a:xfrm rot="5400000">
            <a:off x="417727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6" name="Straight Connector 34"/>
          <p:cNvCxnSpPr>
            <a:cxnSpLocks noChangeShapeType="1"/>
          </p:cNvCxnSpPr>
          <p:nvPr/>
        </p:nvCxnSpPr>
        <p:spPr bwMode="auto">
          <a:xfrm rot="5400000">
            <a:off x="423507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07" name="Group 48"/>
          <p:cNvGrpSpPr>
            <a:grpSpLocks/>
          </p:cNvGrpSpPr>
          <p:nvPr/>
        </p:nvGrpSpPr>
        <p:grpSpPr bwMode="auto">
          <a:xfrm rot="10800000" flipH="1">
            <a:off x="3073219" y="4552892"/>
            <a:ext cx="861813" cy="335280"/>
            <a:chOff x="838200" y="4724400"/>
            <a:chExt cx="861842" cy="304800"/>
          </a:xfrm>
        </p:grpSpPr>
        <p:cxnSp>
          <p:nvCxnSpPr>
            <p:cNvPr id="508" name="Straight Connector 35"/>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9" name="Straight Connector 36"/>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0" name="Straight Connector 37"/>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1" name="Straight Connector 38"/>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2" name="Straight Connector 39"/>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3" name="Straight Connector 40"/>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4" name="Straight Connector 41"/>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5" name="Straight Connector 42"/>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6" name="Straight Connector 43"/>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7" name="Straight Connector 44"/>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8" name="Straight Connector 45"/>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9" name="Straight Connector 46"/>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0" name="Straight Connector 47"/>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21" name="Straight Connector 49"/>
          <p:cNvCxnSpPr>
            <a:cxnSpLocks noChangeShapeType="1"/>
          </p:cNvCxnSpPr>
          <p:nvPr/>
        </p:nvCxnSpPr>
        <p:spPr bwMode="auto">
          <a:xfrm rot="5400000">
            <a:off x="451622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2" name="Straight Connector 50"/>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3" name="Straight Connector 51"/>
          <p:cNvCxnSpPr>
            <a:cxnSpLocks noChangeShapeType="1"/>
          </p:cNvCxnSpPr>
          <p:nvPr/>
        </p:nvCxnSpPr>
        <p:spPr bwMode="auto">
          <a:xfrm rot="5400000">
            <a:off x="43165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4" name="Straight Connector 52"/>
          <p:cNvCxnSpPr>
            <a:cxnSpLocks noChangeShapeType="1"/>
          </p:cNvCxnSpPr>
          <p:nvPr/>
        </p:nvCxnSpPr>
        <p:spPr bwMode="auto">
          <a:xfrm rot="5400000">
            <a:off x="437433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5" name="Straight Connector 53"/>
          <p:cNvCxnSpPr>
            <a:cxnSpLocks noChangeShapeType="1"/>
          </p:cNvCxnSpPr>
          <p:nvPr/>
        </p:nvCxnSpPr>
        <p:spPr bwMode="auto">
          <a:xfrm rot="5400000">
            <a:off x="457402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6" name="Straight Connector 54"/>
          <p:cNvCxnSpPr>
            <a:cxnSpLocks noChangeShapeType="1"/>
          </p:cNvCxnSpPr>
          <p:nvPr/>
        </p:nvCxnSpPr>
        <p:spPr bwMode="auto">
          <a:xfrm rot="5400000">
            <a:off x="472642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7" name="Straight Connector 55"/>
          <p:cNvCxnSpPr>
            <a:cxnSpLocks noChangeShapeType="1"/>
          </p:cNvCxnSpPr>
          <p:nvPr/>
        </p:nvCxnSpPr>
        <p:spPr bwMode="auto">
          <a:xfrm rot="5400000">
            <a:off x="466861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8" name="Straight Connector 56"/>
          <p:cNvCxnSpPr>
            <a:cxnSpLocks noChangeShapeType="1"/>
          </p:cNvCxnSpPr>
          <p:nvPr/>
        </p:nvCxnSpPr>
        <p:spPr bwMode="auto">
          <a:xfrm rot="5400000">
            <a:off x="47737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9" name="Straight Connector 57"/>
          <p:cNvCxnSpPr>
            <a:cxnSpLocks noChangeShapeType="1"/>
          </p:cNvCxnSpPr>
          <p:nvPr/>
        </p:nvCxnSpPr>
        <p:spPr bwMode="auto">
          <a:xfrm rot="5400000">
            <a:off x="482101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0" name="Straight Connector 58"/>
          <p:cNvCxnSpPr>
            <a:cxnSpLocks noChangeShapeType="1"/>
          </p:cNvCxnSpPr>
          <p:nvPr/>
        </p:nvCxnSpPr>
        <p:spPr bwMode="auto">
          <a:xfrm rot="5400000">
            <a:off x="497340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1" name="Straight Connector 59"/>
          <p:cNvCxnSpPr>
            <a:cxnSpLocks noChangeShapeType="1"/>
          </p:cNvCxnSpPr>
          <p:nvPr/>
        </p:nvCxnSpPr>
        <p:spPr bwMode="auto">
          <a:xfrm rot="5400000">
            <a:off x="504960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2" name="Straight Connector 60"/>
          <p:cNvCxnSpPr>
            <a:cxnSpLocks noChangeShapeType="1"/>
          </p:cNvCxnSpPr>
          <p:nvPr/>
        </p:nvCxnSpPr>
        <p:spPr bwMode="auto">
          <a:xfrm rot="5400000">
            <a:off x="50154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3" name="Straight Connector 61"/>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4" name="Straight Connector 62"/>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5" name="Straight Connector 63"/>
          <p:cNvCxnSpPr>
            <a:cxnSpLocks noChangeShapeType="1"/>
          </p:cNvCxnSpPr>
          <p:nvPr/>
        </p:nvCxnSpPr>
        <p:spPr bwMode="auto">
          <a:xfrm rot="5400000">
            <a:off x="47684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6" name="Straight Connector 64"/>
          <p:cNvCxnSpPr>
            <a:cxnSpLocks noChangeShapeType="1"/>
          </p:cNvCxnSpPr>
          <p:nvPr/>
        </p:nvCxnSpPr>
        <p:spPr bwMode="auto">
          <a:xfrm rot="5400000">
            <a:off x="487355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7" name="Straight Connector 65"/>
          <p:cNvCxnSpPr>
            <a:cxnSpLocks noChangeShapeType="1"/>
          </p:cNvCxnSpPr>
          <p:nvPr/>
        </p:nvCxnSpPr>
        <p:spPr bwMode="auto">
          <a:xfrm rot="5400000">
            <a:off x="49313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8" name="Straight Connector 66"/>
          <p:cNvCxnSpPr>
            <a:cxnSpLocks noChangeShapeType="1"/>
          </p:cNvCxnSpPr>
          <p:nvPr/>
        </p:nvCxnSpPr>
        <p:spPr bwMode="auto">
          <a:xfrm rot="5400000">
            <a:off x="51310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9" name="Straight Connector 67"/>
          <p:cNvCxnSpPr>
            <a:cxnSpLocks noChangeShapeType="1"/>
          </p:cNvCxnSpPr>
          <p:nvPr/>
        </p:nvCxnSpPr>
        <p:spPr bwMode="auto">
          <a:xfrm rot="5400000">
            <a:off x="528344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0" name="Straight Connector 68"/>
          <p:cNvCxnSpPr>
            <a:cxnSpLocks noChangeShapeType="1"/>
          </p:cNvCxnSpPr>
          <p:nvPr/>
        </p:nvCxnSpPr>
        <p:spPr bwMode="auto">
          <a:xfrm rot="5400000">
            <a:off x="52256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1" name="Straight Connector 69"/>
          <p:cNvCxnSpPr>
            <a:cxnSpLocks noChangeShapeType="1"/>
          </p:cNvCxnSpPr>
          <p:nvPr/>
        </p:nvCxnSpPr>
        <p:spPr bwMode="auto">
          <a:xfrm rot="5400000">
            <a:off x="53307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2" name="Straight Connector 70"/>
          <p:cNvCxnSpPr>
            <a:cxnSpLocks noChangeShapeType="1"/>
          </p:cNvCxnSpPr>
          <p:nvPr/>
        </p:nvCxnSpPr>
        <p:spPr bwMode="auto">
          <a:xfrm rot="5400000">
            <a:off x="53780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3" name="Straight Connector 71"/>
          <p:cNvCxnSpPr>
            <a:cxnSpLocks noChangeShapeType="1"/>
          </p:cNvCxnSpPr>
          <p:nvPr/>
        </p:nvCxnSpPr>
        <p:spPr bwMode="auto">
          <a:xfrm rot="5400000">
            <a:off x="553043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4" name="Straight Connector 72"/>
          <p:cNvCxnSpPr>
            <a:cxnSpLocks noChangeShapeType="1"/>
          </p:cNvCxnSpPr>
          <p:nvPr/>
        </p:nvCxnSpPr>
        <p:spPr bwMode="auto">
          <a:xfrm rot="5400000">
            <a:off x="56066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5" name="Straight Connector 73"/>
          <p:cNvCxnSpPr>
            <a:cxnSpLocks noChangeShapeType="1"/>
          </p:cNvCxnSpPr>
          <p:nvPr/>
        </p:nvCxnSpPr>
        <p:spPr bwMode="auto">
          <a:xfrm rot="5400000">
            <a:off x="5572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6" name="Straight Connector 74"/>
          <p:cNvCxnSpPr>
            <a:cxnSpLocks noChangeShapeType="1"/>
          </p:cNvCxnSpPr>
          <p:nvPr/>
        </p:nvCxnSpPr>
        <p:spPr bwMode="auto">
          <a:xfrm rot="5400000">
            <a:off x="56302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7" name="Straight Connector 75"/>
          <p:cNvCxnSpPr>
            <a:cxnSpLocks noChangeShapeType="1"/>
          </p:cNvCxnSpPr>
          <p:nvPr/>
        </p:nvCxnSpPr>
        <p:spPr bwMode="auto">
          <a:xfrm rot="5400000">
            <a:off x="649735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8" name="Straight Connector 76"/>
          <p:cNvCxnSpPr>
            <a:cxnSpLocks noChangeShapeType="1"/>
          </p:cNvCxnSpPr>
          <p:nvPr/>
        </p:nvCxnSpPr>
        <p:spPr bwMode="auto">
          <a:xfrm rot="5400000">
            <a:off x="619256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9" name="Straight Connector 77"/>
          <p:cNvCxnSpPr>
            <a:cxnSpLocks noChangeShapeType="1"/>
          </p:cNvCxnSpPr>
          <p:nvPr/>
        </p:nvCxnSpPr>
        <p:spPr bwMode="auto">
          <a:xfrm rot="5400000">
            <a:off x="62976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0" name="Straight Connector 78"/>
          <p:cNvCxnSpPr>
            <a:cxnSpLocks noChangeShapeType="1"/>
          </p:cNvCxnSpPr>
          <p:nvPr/>
        </p:nvCxnSpPr>
        <p:spPr bwMode="auto">
          <a:xfrm rot="5400000">
            <a:off x="6355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1" name="Straight Connector 79"/>
          <p:cNvCxnSpPr>
            <a:cxnSpLocks noChangeShapeType="1"/>
          </p:cNvCxnSpPr>
          <p:nvPr/>
        </p:nvCxnSpPr>
        <p:spPr bwMode="auto">
          <a:xfrm rot="5400000">
            <a:off x="65551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2" name="Straight Connector 80"/>
          <p:cNvCxnSpPr>
            <a:cxnSpLocks noChangeShapeType="1"/>
          </p:cNvCxnSpPr>
          <p:nvPr/>
        </p:nvCxnSpPr>
        <p:spPr bwMode="auto">
          <a:xfrm rot="5400000">
            <a:off x="67075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3" name="Straight Connector 81"/>
          <p:cNvCxnSpPr>
            <a:cxnSpLocks noChangeShapeType="1"/>
          </p:cNvCxnSpPr>
          <p:nvPr/>
        </p:nvCxnSpPr>
        <p:spPr bwMode="auto">
          <a:xfrm rot="5400000">
            <a:off x="66497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4" name="Straight Connector 82"/>
          <p:cNvCxnSpPr>
            <a:cxnSpLocks noChangeShapeType="1"/>
          </p:cNvCxnSpPr>
          <p:nvPr/>
        </p:nvCxnSpPr>
        <p:spPr bwMode="auto">
          <a:xfrm rot="5400000">
            <a:off x="67548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5" name="Straight Connector 83"/>
          <p:cNvCxnSpPr>
            <a:cxnSpLocks noChangeShapeType="1"/>
          </p:cNvCxnSpPr>
          <p:nvPr/>
        </p:nvCxnSpPr>
        <p:spPr bwMode="auto">
          <a:xfrm rot="5400000">
            <a:off x="68021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6" name="Straight Connector 84"/>
          <p:cNvCxnSpPr>
            <a:cxnSpLocks noChangeShapeType="1"/>
          </p:cNvCxnSpPr>
          <p:nvPr/>
        </p:nvCxnSpPr>
        <p:spPr bwMode="auto">
          <a:xfrm rot="5400000">
            <a:off x="69545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7" name="Straight Connector 85"/>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8" name="Straight Connector 86"/>
          <p:cNvCxnSpPr>
            <a:cxnSpLocks noChangeShapeType="1"/>
          </p:cNvCxnSpPr>
          <p:nvPr/>
        </p:nvCxnSpPr>
        <p:spPr bwMode="auto">
          <a:xfrm rot="5400000">
            <a:off x="699657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9" name="Straight Connector 87"/>
          <p:cNvCxnSpPr>
            <a:cxnSpLocks noChangeShapeType="1"/>
          </p:cNvCxnSpPr>
          <p:nvPr/>
        </p:nvCxnSpPr>
        <p:spPr bwMode="auto">
          <a:xfrm rot="5400000">
            <a:off x="705437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60" name="Group 88"/>
          <p:cNvGrpSpPr>
            <a:grpSpLocks/>
          </p:cNvGrpSpPr>
          <p:nvPr/>
        </p:nvGrpSpPr>
        <p:grpSpPr bwMode="auto">
          <a:xfrm rot="10800000" flipH="1">
            <a:off x="5892523" y="4552892"/>
            <a:ext cx="861813" cy="335280"/>
            <a:chOff x="838200" y="4724400"/>
            <a:chExt cx="861842" cy="304800"/>
          </a:xfrm>
        </p:grpSpPr>
        <p:cxnSp>
          <p:nvCxnSpPr>
            <p:cNvPr id="561" name="Straight Connector 89"/>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2" name="Straight Connector 90"/>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3" name="Straight Connector 91"/>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4" name="Straight Connector 92"/>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5" name="Straight Connector 93"/>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6" name="Straight Connector 94"/>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7" name="Straight Connector 95"/>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8" name="Straight Connector 96"/>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9" name="Straight Connector 97"/>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0" name="Straight Connector 98"/>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1" name="Straight Connector 99"/>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2" name="Straight Connector 100"/>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3" name="Straight Connector 101"/>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74" name="Straight Connector 102"/>
          <p:cNvCxnSpPr>
            <a:cxnSpLocks noChangeShapeType="1"/>
          </p:cNvCxnSpPr>
          <p:nvPr/>
        </p:nvCxnSpPr>
        <p:spPr bwMode="auto">
          <a:xfrm rot="5400000">
            <a:off x="73355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5" name="Straight Connector 103"/>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6" name="Straight Connector 104"/>
          <p:cNvCxnSpPr>
            <a:cxnSpLocks noChangeShapeType="1"/>
          </p:cNvCxnSpPr>
          <p:nvPr/>
        </p:nvCxnSpPr>
        <p:spPr bwMode="auto">
          <a:xfrm rot="5400000">
            <a:off x="71358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7" name="Straight Connector 105"/>
          <p:cNvCxnSpPr>
            <a:cxnSpLocks noChangeShapeType="1"/>
          </p:cNvCxnSpPr>
          <p:nvPr/>
        </p:nvCxnSpPr>
        <p:spPr bwMode="auto">
          <a:xfrm rot="5400000">
            <a:off x="71936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8" name="Straight Connector 106"/>
          <p:cNvCxnSpPr>
            <a:cxnSpLocks noChangeShapeType="1"/>
          </p:cNvCxnSpPr>
          <p:nvPr/>
        </p:nvCxnSpPr>
        <p:spPr bwMode="auto">
          <a:xfrm rot="5400000">
            <a:off x="73933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9" name="Straight Connector 107"/>
          <p:cNvCxnSpPr>
            <a:cxnSpLocks noChangeShapeType="1"/>
          </p:cNvCxnSpPr>
          <p:nvPr/>
        </p:nvCxnSpPr>
        <p:spPr bwMode="auto">
          <a:xfrm rot="5400000">
            <a:off x="75457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0" name="Straight Connector 108"/>
          <p:cNvCxnSpPr>
            <a:cxnSpLocks noChangeShapeType="1"/>
          </p:cNvCxnSpPr>
          <p:nvPr/>
        </p:nvCxnSpPr>
        <p:spPr bwMode="auto">
          <a:xfrm rot="5400000">
            <a:off x="748792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1" name="Straight Connector 109"/>
          <p:cNvCxnSpPr>
            <a:cxnSpLocks noChangeShapeType="1"/>
          </p:cNvCxnSpPr>
          <p:nvPr/>
        </p:nvCxnSpPr>
        <p:spPr bwMode="auto">
          <a:xfrm rot="5400000">
            <a:off x="75930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2" name="Straight Connector 110"/>
          <p:cNvCxnSpPr>
            <a:cxnSpLocks noChangeShapeType="1"/>
          </p:cNvCxnSpPr>
          <p:nvPr/>
        </p:nvCxnSpPr>
        <p:spPr bwMode="auto">
          <a:xfrm rot="5400000">
            <a:off x="764031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3" name="Straight Connector 111"/>
          <p:cNvCxnSpPr>
            <a:cxnSpLocks noChangeShapeType="1"/>
          </p:cNvCxnSpPr>
          <p:nvPr/>
        </p:nvCxnSpPr>
        <p:spPr bwMode="auto">
          <a:xfrm rot="5400000">
            <a:off x="77927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4" name="Straight Connector 112"/>
          <p:cNvCxnSpPr>
            <a:cxnSpLocks noChangeShapeType="1"/>
          </p:cNvCxnSpPr>
          <p:nvPr/>
        </p:nvCxnSpPr>
        <p:spPr bwMode="auto">
          <a:xfrm rot="5400000">
            <a:off x="78689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5" name="Straight Connector 113"/>
          <p:cNvCxnSpPr>
            <a:cxnSpLocks noChangeShapeType="1"/>
          </p:cNvCxnSpPr>
          <p:nvPr/>
        </p:nvCxnSpPr>
        <p:spPr bwMode="auto">
          <a:xfrm rot="5400000">
            <a:off x="78347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6" name="Straight Connector 114"/>
          <p:cNvCxnSpPr>
            <a:cxnSpLocks noChangeShapeType="1"/>
          </p:cNvCxnSpPr>
          <p:nvPr/>
        </p:nvCxnSpPr>
        <p:spPr bwMode="auto">
          <a:xfrm rot="5400000">
            <a:off x="78925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7" name="Straight Connector 115"/>
          <p:cNvCxnSpPr>
            <a:cxnSpLocks noChangeShapeType="1"/>
          </p:cNvCxnSpPr>
          <p:nvPr/>
        </p:nvCxnSpPr>
        <p:spPr bwMode="auto">
          <a:xfrm rot="5400000">
            <a:off x="780584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8" name="Straight Connector 116"/>
          <p:cNvCxnSpPr>
            <a:cxnSpLocks noChangeShapeType="1"/>
          </p:cNvCxnSpPr>
          <p:nvPr/>
        </p:nvCxnSpPr>
        <p:spPr bwMode="auto">
          <a:xfrm rot="5400000">
            <a:off x="76639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9" name="Straight Connector 117"/>
          <p:cNvCxnSpPr>
            <a:cxnSpLocks noChangeShapeType="1"/>
          </p:cNvCxnSpPr>
          <p:nvPr/>
        </p:nvCxnSpPr>
        <p:spPr bwMode="auto">
          <a:xfrm rot="5400000">
            <a:off x="78636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0" name="Straight Connector 118"/>
          <p:cNvCxnSpPr>
            <a:cxnSpLocks noChangeShapeType="1"/>
          </p:cNvCxnSpPr>
          <p:nvPr/>
        </p:nvCxnSpPr>
        <p:spPr bwMode="auto">
          <a:xfrm rot="5400000">
            <a:off x="80160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1" name="Straight Connector 119"/>
          <p:cNvCxnSpPr>
            <a:cxnSpLocks noChangeShapeType="1"/>
          </p:cNvCxnSpPr>
          <p:nvPr/>
        </p:nvCxnSpPr>
        <p:spPr bwMode="auto">
          <a:xfrm rot="5400000">
            <a:off x="79582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2" name="Straight Connector 120"/>
          <p:cNvCxnSpPr>
            <a:cxnSpLocks noChangeShapeType="1"/>
          </p:cNvCxnSpPr>
          <p:nvPr/>
        </p:nvCxnSpPr>
        <p:spPr bwMode="auto">
          <a:xfrm rot="5400000">
            <a:off x="80633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3" name="Straight Connector 121"/>
          <p:cNvCxnSpPr>
            <a:cxnSpLocks noChangeShapeType="1"/>
          </p:cNvCxnSpPr>
          <p:nvPr/>
        </p:nvCxnSpPr>
        <p:spPr bwMode="auto">
          <a:xfrm rot="5400000">
            <a:off x="81106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4" name="Straight Connector 122"/>
          <p:cNvCxnSpPr>
            <a:cxnSpLocks noChangeShapeType="1"/>
          </p:cNvCxnSpPr>
          <p:nvPr/>
        </p:nvCxnSpPr>
        <p:spPr bwMode="auto">
          <a:xfrm rot="5400000">
            <a:off x="82630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5" name="Straight Connector 123"/>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6" name="Straight Connector 124"/>
          <p:cNvCxnSpPr>
            <a:cxnSpLocks noChangeShapeType="1"/>
          </p:cNvCxnSpPr>
          <p:nvPr/>
        </p:nvCxnSpPr>
        <p:spPr bwMode="auto">
          <a:xfrm rot="5400000">
            <a:off x="83050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7" name="Straight Connector 125"/>
          <p:cNvCxnSpPr>
            <a:cxnSpLocks noChangeShapeType="1"/>
          </p:cNvCxnSpPr>
          <p:nvPr/>
        </p:nvCxnSpPr>
        <p:spPr bwMode="auto">
          <a:xfrm rot="5400000">
            <a:off x="836287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8" name="Straight Connector 126"/>
          <p:cNvCxnSpPr>
            <a:cxnSpLocks noChangeShapeType="1"/>
          </p:cNvCxnSpPr>
          <p:nvPr/>
        </p:nvCxnSpPr>
        <p:spPr bwMode="auto">
          <a:xfrm rot="5400000">
            <a:off x="864401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9" name="Straight Connector 127"/>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0" name="Straight Connector 128"/>
          <p:cNvCxnSpPr>
            <a:cxnSpLocks noChangeShapeType="1"/>
          </p:cNvCxnSpPr>
          <p:nvPr/>
        </p:nvCxnSpPr>
        <p:spPr bwMode="auto">
          <a:xfrm rot="5400000">
            <a:off x="84443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1" name="Straight Connector 129"/>
          <p:cNvCxnSpPr>
            <a:cxnSpLocks noChangeShapeType="1"/>
          </p:cNvCxnSpPr>
          <p:nvPr/>
        </p:nvCxnSpPr>
        <p:spPr bwMode="auto">
          <a:xfrm rot="5400000">
            <a:off x="850213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2" name="Straight Connector 130"/>
          <p:cNvCxnSpPr>
            <a:cxnSpLocks noChangeShapeType="1"/>
          </p:cNvCxnSpPr>
          <p:nvPr/>
        </p:nvCxnSpPr>
        <p:spPr bwMode="auto">
          <a:xfrm rot="5400000">
            <a:off x="87018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3" name="Straight Connector 131"/>
          <p:cNvCxnSpPr>
            <a:cxnSpLocks noChangeShapeType="1"/>
          </p:cNvCxnSpPr>
          <p:nvPr/>
        </p:nvCxnSpPr>
        <p:spPr bwMode="auto">
          <a:xfrm rot="5400000">
            <a:off x="88542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4" name="Straight Connector 132"/>
          <p:cNvCxnSpPr>
            <a:cxnSpLocks noChangeShapeType="1"/>
          </p:cNvCxnSpPr>
          <p:nvPr/>
        </p:nvCxnSpPr>
        <p:spPr bwMode="auto">
          <a:xfrm rot="5400000">
            <a:off x="879641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5" name="Straight Connector 133"/>
          <p:cNvCxnSpPr>
            <a:cxnSpLocks noChangeShapeType="1"/>
          </p:cNvCxnSpPr>
          <p:nvPr/>
        </p:nvCxnSpPr>
        <p:spPr bwMode="auto">
          <a:xfrm rot="5400000">
            <a:off x="89015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6" name="Straight Connector 134"/>
          <p:cNvCxnSpPr>
            <a:cxnSpLocks noChangeShapeType="1"/>
          </p:cNvCxnSpPr>
          <p:nvPr/>
        </p:nvCxnSpPr>
        <p:spPr bwMode="auto">
          <a:xfrm rot="5400000">
            <a:off x="89488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7" name="Straight Connector 135"/>
          <p:cNvCxnSpPr>
            <a:cxnSpLocks noChangeShapeType="1"/>
          </p:cNvCxnSpPr>
          <p:nvPr/>
        </p:nvCxnSpPr>
        <p:spPr bwMode="auto">
          <a:xfrm rot="5400000">
            <a:off x="910120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8" name="Straight Connector 136"/>
          <p:cNvCxnSpPr>
            <a:cxnSpLocks noChangeShapeType="1"/>
          </p:cNvCxnSpPr>
          <p:nvPr/>
        </p:nvCxnSpPr>
        <p:spPr bwMode="auto">
          <a:xfrm rot="5400000">
            <a:off x="917740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9" name="Straight Connector 137"/>
          <p:cNvCxnSpPr>
            <a:cxnSpLocks noChangeShapeType="1"/>
          </p:cNvCxnSpPr>
          <p:nvPr/>
        </p:nvCxnSpPr>
        <p:spPr bwMode="auto">
          <a:xfrm rot="5400000">
            <a:off x="91432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0" name="Straight Connector 138"/>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1" name="Straight Connector 139"/>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2" name="Straight Connector 140"/>
          <p:cNvCxnSpPr>
            <a:cxnSpLocks noChangeShapeType="1"/>
          </p:cNvCxnSpPr>
          <p:nvPr/>
        </p:nvCxnSpPr>
        <p:spPr bwMode="auto">
          <a:xfrm rot="5400000">
            <a:off x="88962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3" name="Straight Connector 141"/>
          <p:cNvCxnSpPr>
            <a:cxnSpLocks noChangeShapeType="1"/>
          </p:cNvCxnSpPr>
          <p:nvPr/>
        </p:nvCxnSpPr>
        <p:spPr bwMode="auto">
          <a:xfrm rot="5400000">
            <a:off x="90013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4" name="Straight Connector 142"/>
          <p:cNvCxnSpPr>
            <a:cxnSpLocks noChangeShapeType="1"/>
          </p:cNvCxnSpPr>
          <p:nvPr/>
        </p:nvCxnSpPr>
        <p:spPr bwMode="auto">
          <a:xfrm rot="5400000">
            <a:off x="90591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5" name="Straight Connector 143"/>
          <p:cNvCxnSpPr>
            <a:cxnSpLocks noChangeShapeType="1"/>
          </p:cNvCxnSpPr>
          <p:nvPr/>
        </p:nvCxnSpPr>
        <p:spPr bwMode="auto">
          <a:xfrm rot="5400000">
            <a:off x="92588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6" name="Straight Connector 144"/>
          <p:cNvCxnSpPr>
            <a:cxnSpLocks noChangeShapeType="1"/>
          </p:cNvCxnSpPr>
          <p:nvPr/>
        </p:nvCxnSpPr>
        <p:spPr bwMode="auto">
          <a:xfrm rot="5400000">
            <a:off x="94112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7" name="Straight Connector 145"/>
          <p:cNvCxnSpPr>
            <a:cxnSpLocks noChangeShapeType="1"/>
          </p:cNvCxnSpPr>
          <p:nvPr/>
        </p:nvCxnSpPr>
        <p:spPr bwMode="auto">
          <a:xfrm rot="5400000">
            <a:off x="93534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8" name="Straight Connector 146"/>
          <p:cNvCxnSpPr>
            <a:cxnSpLocks noChangeShapeType="1"/>
          </p:cNvCxnSpPr>
          <p:nvPr/>
        </p:nvCxnSpPr>
        <p:spPr bwMode="auto">
          <a:xfrm rot="5400000">
            <a:off x="94585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9" name="Straight Connector 147"/>
          <p:cNvCxnSpPr>
            <a:cxnSpLocks noChangeShapeType="1"/>
          </p:cNvCxnSpPr>
          <p:nvPr/>
        </p:nvCxnSpPr>
        <p:spPr bwMode="auto">
          <a:xfrm rot="5400000">
            <a:off x="9505832" y="4727169"/>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0" name="Straight Connector 148"/>
          <p:cNvCxnSpPr>
            <a:cxnSpLocks noChangeShapeType="1"/>
          </p:cNvCxnSpPr>
          <p:nvPr/>
        </p:nvCxnSpPr>
        <p:spPr bwMode="auto">
          <a:xfrm rot="5400000">
            <a:off x="96582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1" name="Straight Connector 149"/>
          <p:cNvCxnSpPr>
            <a:cxnSpLocks noChangeShapeType="1"/>
          </p:cNvCxnSpPr>
          <p:nvPr/>
        </p:nvCxnSpPr>
        <p:spPr bwMode="auto">
          <a:xfrm rot="5400000">
            <a:off x="97344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2" name="Straight Connector 150"/>
          <p:cNvCxnSpPr>
            <a:cxnSpLocks noChangeShapeType="1"/>
          </p:cNvCxnSpPr>
          <p:nvPr/>
        </p:nvCxnSpPr>
        <p:spPr bwMode="auto">
          <a:xfrm rot="5400000">
            <a:off x="97002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3" name="Straight Connector 151"/>
          <p:cNvCxnSpPr>
            <a:cxnSpLocks noChangeShapeType="1"/>
          </p:cNvCxnSpPr>
          <p:nvPr/>
        </p:nvCxnSpPr>
        <p:spPr bwMode="auto">
          <a:xfrm rot="5400000">
            <a:off x="97580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sp>
        <p:nvSpPr>
          <p:cNvPr id="161" name="Slide Number Placeholder 3">
            <a:extLst>
              <a:ext uri="{FF2B5EF4-FFF2-40B4-BE49-F238E27FC236}">
                <a16:creationId xmlns:a16="http://schemas.microsoft.com/office/drawing/2014/main" id="{01D11986-7615-48FE-9862-D0EE3845AD8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893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AB94-F2DE-4475-BA51-30EE5EC6349A}"/>
              </a:ext>
            </a:extLst>
          </p:cNvPr>
          <p:cNvSpPr>
            <a:spLocks noGrp="1"/>
          </p:cNvSpPr>
          <p:nvPr>
            <p:ph type="title"/>
          </p:nvPr>
        </p:nvSpPr>
        <p:spPr>
          <a:xfrm>
            <a:off x="573898" y="211593"/>
            <a:ext cx="11516502" cy="631506"/>
          </a:xfrm>
        </p:spPr>
        <p:txBody>
          <a:bodyPr>
            <a:normAutofit/>
          </a:bodyPr>
          <a:lstStyle/>
          <a:p>
            <a:r>
              <a:rPr lang="en-US" dirty="0"/>
              <a:t>Reduced TTBI and No </a:t>
            </a:r>
            <a:r>
              <a:rPr lang="en-US" dirty="0">
                <a:solidFill>
                  <a:schemeClr val="accent1"/>
                </a:solidFill>
              </a:rPr>
              <a:t>Fatalities Attributed to INTERCEPT</a:t>
            </a:r>
            <a:r>
              <a:rPr lang="en-US" baseline="30000" dirty="0">
                <a:solidFill>
                  <a:schemeClr val="accent1"/>
                </a:solidFill>
              </a:rPr>
              <a:t>®</a:t>
            </a:r>
            <a:r>
              <a:rPr lang="en-US" dirty="0">
                <a:solidFill>
                  <a:schemeClr val="accent1"/>
                </a:solidFill>
              </a:rPr>
              <a:t> Platelets</a:t>
            </a:r>
            <a:endParaRPr lang="en-US" dirty="0"/>
          </a:p>
        </p:txBody>
      </p:sp>
      <p:sp>
        <p:nvSpPr>
          <p:cNvPr id="4" name="Slide Number Placeholder 3">
            <a:extLst>
              <a:ext uri="{FF2B5EF4-FFF2-40B4-BE49-F238E27FC236}">
                <a16:creationId xmlns:a16="http://schemas.microsoft.com/office/drawing/2014/main" id="{54EEA2EB-B700-42E2-89B3-F1C3DBB99B25}"/>
              </a:ext>
            </a:extLst>
          </p:cNvPr>
          <p:cNvSpPr>
            <a:spLocks noGrp="1"/>
          </p:cNvSpPr>
          <p:nvPr>
            <p:ph type="sldNum" sz="quarter" idx="4"/>
          </p:nvPr>
        </p:nvSpPr>
        <p:spPr/>
        <p:txBody>
          <a:bodyPr/>
          <a:lstStyle/>
          <a:p>
            <a:fld id="{024B8E96-A9FA-5244-9688-28AA9F00AAC9}" type="slidenum">
              <a:rPr lang="en-US" smtClean="0"/>
              <a:pPr/>
              <a:t>19</a:t>
            </a:fld>
            <a:endParaRPr lang="en-US" dirty="0"/>
          </a:p>
        </p:txBody>
      </p:sp>
      <p:graphicFrame>
        <p:nvGraphicFramePr>
          <p:cNvPr id="6" name="Group 45">
            <a:extLst>
              <a:ext uri="{FF2B5EF4-FFF2-40B4-BE49-F238E27FC236}">
                <a16:creationId xmlns:a16="http://schemas.microsoft.com/office/drawing/2014/main" id="{44175E31-08A1-496B-94F7-99B75012187A}"/>
              </a:ext>
            </a:extLst>
          </p:cNvPr>
          <p:cNvGraphicFramePr>
            <a:graphicFrameLocks noGrp="1"/>
          </p:cNvGraphicFramePr>
          <p:nvPr>
            <p:extLst>
              <p:ext uri="{D42A27DB-BD31-4B8C-83A1-F6EECF244321}">
                <p14:modId xmlns:p14="http://schemas.microsoft.com/office/powerpoint/2010/main" val="823951835"/>
              </p:ext>
            </p:extLst>
          </p:nvPr>
        </p:nvGraphicFramePr>
        <p:xfrm>
          <a:off x="2280249" y="805858"/>
          <a:ext cx="9099963" cy="5271024"/>
        </p:xfrm>
        <a:graphic>
          <a:graphicData uri="http://schemas.openxmlformats.org/drawingml/2006/table">
            <a:tbl>
              <a:tblPr bandRow="1">
                <a:tableStyleId>{E8B1032C-EA38-4F05-BA0D-38AFFFC7BED3}</a:tableStyleId>
              </a:tblPr>
              <a:tblGrid>
                <a:gridCol w="1234849">
                  <a:extLst>
                    <a:ext uri="{9D8B030D-6E8A-4147-A177-3AD203B41FA5}">
                      <a16:colId xmlns:a16="http://schemas.microsoft.com/office/drawing/2014/main" val="20000"/>
                    </a:ext>
                  </a:extLst>
                </a:gridCol>
                <a:gridCol w="1920877">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1920877">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268459">
                <a:tc>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2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gridSpan="2">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kern="1200" dirty="0">
                          <a:solidFill>
                            <a:schemeClr val="bg1"/>
                          </a:solidFill>
                          <a:effectLst/>
                          <a:latin typeface="Arial" panose="020B0604020202020204" pitchFamily="34" charset="0"/>
                          <a:cs typeface="Arial" panose="020B0604020202020204" pitchFamily="34" charset="0"/>
                        </a:rPr>
                        <a:t>Conventional Platelets</a:t>
                      </a:r>
                      <a:endParaRPr lang="en-US" sz="1800" b="1" i="0" u="none" strike="noStrike" kern="1200" dirty="0">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hMerge="1">
                  <a:txBody>
                    <a:bodyPr/>
                    <a:lstStyle>
                      <a:lvl1pPr eaLnBrk="0" hangingPunct="0">
                        <a:lnSpc>
                          <a:spcPct val="95000"/>
                        </a:lnSpc>
                        <a:spcBef>
                          <a:spcPts val="1200"/>
                        </a:spcBef>
                        <a:spcAft>
                          <a:spcPts val="600"/>
                        </a:spcAft>
                        <a:buClr>
                          <a:schemeClr val="accent2"/>
                        </a:buClr>
                        <a:buFont typeface="Times" pitchFamily="-84" charset="0"/>
                        <a:defRPr sz="2000">
                          <a:solidFill>
                            <a:srgbClr val="008080"/>
                          </a:solidFill>
                          <a:latin typeface="Franklin Gothic Book" pitchFamily="34" charset="0"/>
                          <a:ea typeface="MS PGothic" pitchFamily="34" charset="-128"/>
                          <a:cs typeface="MS PGothic" pitchFamily="34" charset="-128"/>
                        </a:defRPr>
                      </a:lvl1pPr>
                      <a:lvl2pPr marL="742950" indent="-285750" eaLnBrk="0" hangingPunct="0">
                        <a:lnSpc>
                          <a:spcPct val="95000"/>
                        </a:lnSpc>
                        <a:spcAft>
                          <a:spcPts val="600"/>
                        </a:spcAft>
                        <a:buClr>
                          <a:schemeClr val="tx1"/>
                        </a:buClr>
                        <a:buFont typeface="Times" pitchFamily="-84" charset="0"/>
                        <a:defRPr sz="1900">
                          <a:solidFill>
                            <a:schemeClr val="tx1"/>
                          </a:solidFill>
                          <a:latin typeface="Franklin Gothic Book" pitchFamily="34" charset="0"/>
                          <a:ea typeface="MS PGothic" pitchFamily="34" charset="-128"/>
                        </a:defRPr>
                      </a:lvl2pPr>
                      <a:lvl3pPr marL="1143000" indent="-228600" eaLnBrk="0" hangingPunct="0">
                        <a:lnSpc>
                          <a:spcPct val="95000"/>
                        </a:lnSpc>
                        <a:spcAft>
                          <a:spcPts val="600"/>
                        </a:spcAft>
                        <a:buClr>
                          <a:schemeClr val="accent2"/>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dirty="0">
                          <a:solidFill>
                            <a:schemeClr val="bg1"/>
                          </a:solidFill>
                          <a:effectLst/>
                          <a:latin typeface="Arial" panose="020B0604020202020204" pitchFamily="34" charset="0"/>
                          <a:cs typeface="Arial" panose="020B0604020202020204" pitchFamily="34" charset="0"/>
                        </a:rPr>
                        <a:t>INTERCEPT Platelets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solidFill>
                      <a:schemeClr val="accent6"/>
                    </a:solidFill>
                  </a:tcPr>
                </a:tc>
                <a:tc hMerge="1">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extLst>
                  <a:ext uri="{0D108BD9-81ED-4DB2-BD59-A6C34878D82A}">
                    <a16:rowId xmlns:a16="http://schemas.microsoft.com/office/drawing/2014/main" val="10000"/>
                  </a:ext>
                </a:extLst>
              </a:tr>
              <a:tr h="324075">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en-US" sz="1400" u="none" strike="noStrike" cap="none" normalizeH="0" baseline="0" dirty="0">
                          <a:ln>
                            <a:noFill/>
                          </a:ln>
                          <a:effectLst/>
                          <a:latin typeface="Arial" panose="020B0604020202020204" pitchFamily="34" charset="0"/>
                          <a:cs typeface="Arial" panose="020B0604020202020204" pitchFamily="34" charset="0"/>
                        </a:rPr>
                        <a:t>Year</a:t>
                      </a:r>
                      <a:endParaRPr kumimoji="0" lang="en-US" altLang="en-US"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TTBI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TTBI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extLst>
                  <a:ext uri="{0D108BD9-81ED-4DB2-BD59-A6C34878D82A}">
                    <a16:rowId xmlns:a16="http://schemas.microsoft.com/office/drawing/2014/main" val="10002"/>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2006-15</a:t>
                      </a:r>
                      <a:r>
                        <a:rPr lang="en-US" sz="1200" b="0" u="none" strike="noStrike" baseline="30000" dirty="0">
                          <a:solidFill>
                            <a:schemeClr val="tx1"/>
                          </a:solidFill>
                          <a:effectLst/>
                          <a:latin typeface="Arial" panose="020B0604020202020204" pitchFamily="34" charset="0"/>
                          <a:cs typeface="Arial" panose="020B0604020202020204" pitchFamily="34" charset="0"/>
                        </a:rPr>
                        <a:t>a,b</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2,302,388</a:t>
                      </a:r>
                    </a:p>
                  </a:txBody>
                  <a:tcPr marL="9525" marR="9525" marT="9525" marB="0" anchor="b"/>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baseline="0" dirty="0">
                          <a:solidFill>
                            <a:schemeClr val="tx1"/>
                          </a:solidFill>
                          <a:effectLst/>
                          <a:latin typeface="Arial" panose="020B0604020202020204" pitchFamily="34" charset="0"/>
                          <a:cs typeface="Arial" panose="020B0604020202020204" pitchFamily="34" charset="0"/>
                        </a:rPr>
                        <a:t>49 </a:t>
                      </a:r>
                      <a:r>
                        <a:rPr lang="en-US" sz="1200" b="0" u="none" strike="noStrike" dirty="0">
                          <a:solidFill>
                            <a:schemeClr val="tx1"/>
                          </a:solidFill>
                          <a:effectLst/>
                          <a:latin typeface="Arial" panose="020B0604020202020204" pitchFamily="34" charset="0"/>
                          <a:cs typeface="Arial" panose="020B0604020202020204" pitchFamily="34" charset="0"/>
                        </a:rPr>
                        <a:t>(9)</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tc>
                  <a:txBody>
                    <a:bodyPr/>
                    <a:lstStyle/>
                    <a:p>
                      <a:pPr algn="ctr" fontAlgn="b"/>
                      <a:r>
                        <a:rPr lang="en-US" sz="1200" b="0" u="none" strike="noStrike" kern="1200" dirty="0">
                          <a:solidFill>
                            <a:schemeClr val="tx1"/>
                          </a:solidFill>
                          <a:effectLst/>
                          <a:latin typeface="Arial" panose="020B0604020202020204" pitchFamily="34" charset="0"/>
                          <a:ea typeface="+mn-ea"/>
                          <a:cs typeface="Arial" panose="020B0604020202020204" pitchFamily="34" charset="0"/>
                        </a:rPr>
                        <a:t>214,293</a:t>
                      </a:r>
                    </a:p>
                  </a:txBody>
                  <a:tcPr marL="9525" marR="9525" marT="9525" marB="0" anchor="b"/>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extLst>
                  <a:ext uri="{0D108BD9-81ED-4DB2-BD59-A6C34878D82A}">
                    <a16:rowId xmlns:a16="http://schemas.microsoft.com/office/drawing/2014/main" val="10001"/>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cs typeface="Arial" panose="020B0604020202020204" pitchFamily="34" charset="0"/>
                        </a:rPr>
                        <a:t>2016</a:t>
                      </a:r>
                      <a:r>
                        <a:rPr lang="en-US" sz="1200" b="0" u="none" strike="noStrike" baseline="30000" dirty="0">
                          <a:solidFill>
                            <a:schemeClr val="tx1"/>
                          </a:solidFill>
                          <a:effectLst/>
                          <a:latin typeface="Arial" panose="020B0604020202020204" pitchFamily="34" charset="0"/>
                          <a:cs typeface="Arial" panose="020B0604020202020204" pitchFamily="34" charset="0"/>
                        </a:rPr>
                        <a:t>b</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kern="1200" dirty="0">
                          <a:solidFill>
                            <a:schemeClr val="tx1"/>
                          </a:solidFill>
                          <a:effectLst/>
                          <a:latin typeface="Arial" panose="020B0604020202020204" pitchFamily="34" charset="0"/>
                          <a:ea typeface="+mn-ea"/>
                          <a:cs typeface="Arial" panose="020B0604020202020204" pitchFamily="34" charset="0"/>
                        </a:rPr>
                        <a:t>285,305</a:t>
                      </a:r>
                    </a:p>
                  </a:txBody>
                  <a:tcPr marL="9525" marR="9525" marT="952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4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21,817</a:t>
                      </a:r>
                    </a:p>
                  </a:txBody>
                  <a:tcPr marL="9525" marR="9525" marT="952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cs typeface="Arial" panose="020B0604020202020204" pitchFamily="34" charset="0"/>
                        </a:rPr>
                        <a:t>2017</a:t>
                      </a:r>
                      <a:r>
                        <a:rPr lang="en-US" sz="1200" b="0" u="none" strike="noStrike" baseline="30000" dirty="0">
                          <a:solidFill>
                            <a:schemeClr val="tx1"/>
                          </a:solidFill>
                          <a:effectLst/>
                          <a:latin typeface="Arial" panose="020B0604020202020204" pitchFamily="34" charset="0"/>
                          <a:cs typeface="Arial" panose="020B0604020202020204" pitchFamily="34" charset="0"/>
                        </a:rPr>
                        <a:t>b</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kern="1200" dirty="0">
                          <a:solidFill>
                            <a:schemeClr val="tx1"/>
                          </a:solidFill>
                          <a:effectLst/>
                          <a:latin typeface="Arial" panose="020B0604020202020204" pitchFamily="34" charset="0"/>
                          <a:ea typeface="+mn-ea"/>
                          <a:cs typeface="Arial" panose="020B0604020202020204" pitchFamily="34" charset="0"/>
                        </a:rPr>
                        <a:t>242,906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66,004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190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cs typeface="Arial" panose="020B0604020202020204" pitchFamily="34" charset="0"/>
                        </a:rPr>
                        <a:t>2018</a:t>
                      </a:r>
                      <a:r>
                        <a:rPr lang="en-US" sz="1200" b="0" u="none" strike="noStrike" baseline="30000" dirty="0">
                          <a:solidFill>
                            <a:schemeClr val="tx1"/>
                          </a:solidFill>
                          <a:effectLst/>
                          <a:latin typeface="Arial" panose="020B0604020202020204" pitchFamily="34" charset="0"/>
                          <a:cs typeface="Arial" panose="020B0604020202020204" pitchFamily="34" charset="0"/>
                        </a:rPr>
                        <a:t>b</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baseline="0" dirty="0">
                          <a:solidFill>
                            <a:schemeClr val="tx1"/>
                          </a:solidFill>
                          <a:effectLst/>
                          <a:latin typeface="Arial" panose="020B0604020202020204" pitchFamily="34" charset="0"/>
                          <a:cs typeface="Arial" panose="020B0604020202020204" pitchFamily="34" charset="0"/>
                        </a:rPr>
                        <a:t>0 </a:t>
                      </a:r>
                      <a:r>
                        <a:rPr lang="en-US" sz="1200" b="0" u="none" strike="noStrike" dirty="0">
                          <a:solidFill>
                            <a:schemeClr val="tx1"/>
                          </a:solidFill>
                          <a:effectLst/>
                          <a:latin typeface="Arial" panose="020B0604020202020204" pitchFamily="34" charset="0"/>
                          <a:cs typeface="Arial" panose="020B0604020202020204" pitchFamily="34" charset="0"/>
                        </a:rPr>
                        <a:t>(0)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320,235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cs typeface="Arial" panose="020B0604020202020204" pitchFamily="34" charset="0"/>
                        </a:rPr>
                        <a:t>2019</a:t>
                      </a:r>
                      <a:r>
                        <a:rPr lang="en-US" sz="1200" b="0" u="none" strike="noStrike" baseline="30000" dirty="0">
                          <a:solidFill>
                            <a:schemeClr val="tx1"/>
                          </a:solidFill>
                          <a:effectLst/>
                          <a:latin typeface="Arial" panose="020B0604020202020204" pitchFamily="34" charset="0"/>
                          <a:cs typeface="Arial" panose="020B0604020202020204" pitchFamily="34" charset="0"/>
                        </a:rPr>
                        <a:t>b</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kern="1200" dirty="0">
                          <a:solidFill>
                            <a:schemeClr val="tx1"/>
                          </a:solidFill>
                          <a:effectLst/>
                          <a:latin typeface="Arial" panose="020B0604020202020204" pitchFamily="34" charset="0"/>
                          <a:ea typeface="+mn-ea"/>
                          <a:cs typeface="Arial" panose="020B0604020202020204" pitchFamily="34" charset="0"/>
                        </a:rPr>
                        <a:t>977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baseline="0" dirty="0">
                          <a:solidFill>
                            <a:schemeClr val="tx1"/>
                          </a:solidFill>
                          <a:effectLst/>
                          <a:latin typeface="Arial" panose="020B0604020202020204" pitchFamily="34" charset="0"/>
                          <a:cs typeface="Arial" panose="020B0604020202020204" pitchFamily="34" charset="0"/>
                        </a:rPr>
                        <a:t>0 </a:t>
                      </a:r>
                      <a:r>
                        <a:rPr lang="en-US" sz="1200" b="0" u="none" strike="noStrike" dirty="0">
                          <a:solidFill>
                            <a:schemeClr val="tx1"/>
                          </a:solidFill>
                          <a:effectLst/>
                          <a:latin typeface="Arial" panose="020B0604020202020204" pitchFamily="34" charset="0"/>
                          <a:cs typeface="Arial" panose="020B0604020202020204" pitchFamily="34" charset="0"/>
                        </a:rPr>
                        <a:t>(0)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326,605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88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cs typeface="Arial" panose="020B0604020202020204" pitchFamily="34" charset="0"/>
                        </a:rPr>
                        <a:t>2020</a:t>
                      </a:r>
                      <a:r>
                        <a:rPr lang="en-US" sz="1200" b="0" i="0" u="none" strike="noStrike" baseline="30000" dirty="0">
                          <a:solidFill>
                            <a:schemeClr val="tx1"/>
                          </a:solidFill>
                          <a:effectLst/>
                          <a:latin typeface="Arial" panose="020B0604020202020204" pitchFamily="34" charset="0"/>
                          <a:cs typeface="Arial" panose="020B0604020202020204" pitchFamily="34" charset="0"/>
                        </a:rPr>
                        <a:t>b</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kern="1200" dirty="0">
                          <a:solidFill>
                            <a:schemeClr val="tx1"/>
                          </a:solidFill>
                          <a:effectLst/>
                          <a:latin typeface="Arial" panose="020B0604020202020204" pitchFamily="34" charset="0"/>
                          <a:ea typeface="+mn-ea"/>
                          <a:cs typeface="Arial" panose="020B060402020202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331,149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604339"/>
                  </a:ext>
                </a:extLst>
              </a:tr>
              <a:tr h="178971">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alt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8190" marR="48190" marT="0" marB="0"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600" b="1"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defRPr/>
                      </a:pPr>
                      <a:endParaRPr lang="en-US" altLang="en-US" sz="1200" b="0" kern="1200" dirty="0">
                        <a:solidFill>
                          <a:schemeClr val="tx1"/>
                        </a:solidFill>
                        <a:latin typeface="+mn-lt"/>
                        <a:ea typeface="+mn-ea"/>
                        <a:cs typeface="+mn-cs"/>
                      </a:endParaRPr>
                    </a:p>
                  </a:txBody>
                  <a:tcPr marL="48190" marR="48190" marT="0" marB="0" anchor="ctr" horzOverflow="overflow">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2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9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cs typeface="Arial" panose="020B0604020202020204" pitchFamily="34" charset="0"/>
                        </a:rPr>
                        <a:t>2005-15</a:t>
                      </a:r>
                      <a:r>
                        <a:rPr lang="en-US" sz="1200" b="0" u="none" strike="noStrike" kern="1200" baseline="30000" dirty="0">
                          <a:solidFill>
                            <a:schemeClr val="tx1"/>
                          </a:solidFill>
                          <a:effectLst/>
                          <a:latin typeface="Arial" panose="020B0604020202020204" pitchFamily="34" charset="0"/>
                          <a:cs typeface="Arial" panose="020B0604020202020204" pitchFamily="34" charset="0"/>
                        </a:rPr>
                        <a:t>c,d,e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156,809</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13 (3)</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167,200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cs typeface="Arial" panose="020B0604020202020204" pitchFamily="34" charset="0"/>
                        </a:rPr>
                        <a:t>2016</a:t>
                      </a:r>
                      <a:r>
                        <a:rPr lang="en-US" sz="1200" b="0" u="none" strike="noStrike" kern="1200" baseline="30000" dirty="0">
                          <a:solidFill>
                            <a:schemeClr val="tx1"/>
                          </a:solidFill>
                          <a:effectLst/>
                          <a:latin typeface="Arial" panose="020B0604020202020204" pitchFamily="34" charset="0"/>
                          <a:cs typeface="Arial" panose="020B0604020202020204" pitchFamily="34" charset="0"/>
                        </a:rPr>
                        <a:t>c,d</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38,374</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cs typeface="Arial" panose="020B0604020202020204" pitchFamily="34" charset="0"/>
                        </a:rPr>
                        <a:t>2017</a:t>
                      </a:r>
                      <a:r>
                        <a:rPr lang="en-US" sz="1200" b="0" u="none" strike="noStrike" kern="1200" baseline="30000" dirty="0">
                          <a:solidFill>
                            <a:schemeClr val="tx1"/>
                          </a:solidFill>
                          <a:effectLst/>
                          <a:latin typeface="Arial" panose="020B0604020202020204" pitchFamily="34" charset="0"/>
                          <a:cs typeface="Arial" panose="020B0604020202020204" pitchFamily="34" charset="0"/>
                        </a:rPr>
                        <a:t>c,d</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37,490</a:t>
                      </a: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cs typeface="Arial" panose="020B0604020202020204" pitchFamily="34" charset="0"/>
                        </a:rPr>
                        <a:t>2018</a:t>
                      </a:r>
                      <a:r>
                        <a:rPr lang="en-US" sz="1200" b="0" u="none" strike="noStrike" kern="1200" baseline="30000" dirty="0">
                          <a:solidFill>
                            <a:schemeClr val="tx1"/>
                          </a:solidFill>
                          <a:effectLst/>
                          <a:latin typeface="Arial" panose="020B0604020202020204" pitchFamily="34" charset="0"/>
                          <a:cs typeface="Arial" panose="020B0604020202020204" pitchFamily="34" charset="0"/>
                        </a:rPr>
                        <a:t>c,d</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38,947</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cs typeface="Arial" panose="020B0604020202020204" pitchFamily="34" charset="0"/>
                        </a:rPr>
                        <a:t>2019</a:t>
                      </a:r>
                      <a:r>
                        <a:rPr lang="en-US" sz="1200" b="0" u="none" strike="noStrike" kern="1200" baseline="30000" dirty="0">
                          <a:solidFill>
                            <a:schemeClr val="tx1"/>
                          </a:solidFill>
                          <a:effectLst/>
                          <a:latin typeface="Arial" panose="020B0604020202020204" pitchFamily="34" charset="0"/>
                          <a:cs typeface="Arial" panose="020B0604020202020204" pitchFamily="34" charset="0"/>
                        </a:rPr>
                        <a:t>c</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36,317</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0 (0)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88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cs typeface="Arial" panose="020B0604020202020204" pitchFamily="34" charset="0"/>
                        </a:rPr>
                        <a:t>2020</a:t>
                      </a:r>
                      <a:r>
                        <a:rPr lang="en-US" sz="1200" b="0" i="0" u="none" strike="noStrike" baseline="30000" dirty="0">
                          <a:solidFill>
                            <a:schemeClr val="tx1"/>
                          </a:solidFill>
                          <a:effectLst/>
                          <a:latin typeface="Arial" panose="020B0604020202020204" pitchFamily="34" charset="0"/>
                          <a:cs typeface="Arial" panose="020B0604020202020204" pitchFamily="34" charset="0"/>
                        </a:rPr>
                        <a:t>c</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35,715</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721667"/>
                  </a:ext>
                </a:extLst>
              </a:tr>
              <a:tr h="2088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effectLst/>
                          <a:latin typeface="Arial" panose="020B0604020202020204" pitchFamily="34" charset="0"/>
                          <a:cs typeface="Arial" panose="020B0604020202020204" pitchFamily="34" charset="0"/>
                        </a:rPr>
                        <a:t>2021</a:t>
                      </a:r>
                      <a:r>
                        <a:rPr lang="en-US" sz="1200" b="0" i="0" u="none" strike="noStrike" baseline="30000" dirty="0">
                          <a:solidFill>
                            <a:schemeClr val="tx1"/>
                          </a:solidFill>
                          <a:effectLst/>
                          <a:latin typeface="Arial" panose="020B0604020202020204" pitchFamily="34" charset="0"/>
                          <a:cs typeface="Arial" panose="020B0604020202020204" pitchFamily="34" charset="0"/>
                        </a:rPr>
                        <a:t>c</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38,898 </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1746"/>
                  </a:ext>
                </a:extLst>
              </a:tr>
              <a:tr h="205818">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cs typeface="Arial" panose="020B0604020202020204" pitchFamily="34" charset="0"/>
                        </a:rPr>
                        <a:t>2009-15</a:t>
                      </a:r>
                      <a:r>
                        <a:rPr lang="en-US" sz="1200" b="0" u="none" strike="noStrike" kern="1200" baseline="30000" dirty="0">
                          <a:solidFill>
                            <a:schemeClr val="tx1"/>
                          </a:solidFill>
                          <a:effectLst/>
                          <a:latin typeface="Arial" panose="020B0604020202020204" pitchFamily="34" charset="0"/>
                          <a:cs typeface="Arial" panose="020B0604020202020204" pitchFamily="34" charset="0"/>
                        </a:rPr>
                        <a:t>f</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252,809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dirty="0">
                          <a:solidFill>
                            <a:schemeClr val="tx1"/>
                          </a:solidFill>
                          <a:effectLst/>
                          <a:latin typeface="Arial" panose="020B0604020202020204" pitchFamily="34" charset="0"/>
                        </a:rPr>
                        <a:t>9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227,797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dirty="0">
                          <a:solidFill>
                            <a:schemeClr val="tx1"/>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cs typeface="Arial" panose="020B0604020202020204" pitchFamily="34" charset="0"/>
                        </a:rPr>
                        <a:t>2016</a:t>
                      </a:r>
                      <a:r>
                        <a:rPr lang="en-US" sz="1200" b="0" u="none" strike="noStrike" kern="1200" baseline="30000" dirty="0">
                          <a:solidFill>
                            <a:schemeClr val="tx1"/>
                          </a:solidFill>
                          <a:effectLst/>
                          <a:latin typeface="Arial" panose="020B0604020202020204" pitchFamily="34" charset="0"/>
                          <a:cs typeface="Arial" panose="020B0604020202020204" pitchFamily="34" charset="0"/>
                        </a:rPr>
                        <a:t>f</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200" b="0" i="0" u="none" strike="noStrike" kern="1200" dirty="0">
                          <a:solidFill>
                            <a:schemeClr val="tx1"/>
                          </a:solidFill>
                          <a:effectLst/>
                          <a:latin typeface="Arial" panose="020B0604020202020204" pitchFamily="34" charset="0"/>
                          <a:ea typeface="+mn-ea"/>
                          <a:cs typeface="+mn-cs"/>
                        </a:rPr>
                        <a:t>-</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kern="1200" dirty="0">
                          <a:solidFill>
                            <a:schemeClr val="tx1"/>
                          </a:solidFill>
                          <a:effectLst/>
                          <a:latin typeface="Arial" panose="020B0604020202020204" pitchFamily="34" charset="0"/>
                          <a:ea typeface="+mn-ea"/>
                          <a:cs typeface="+mn-cs"/>
                        </a:rPr>
                        <a:t>65,501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b"/>
                      <a:r>
                        <a:rPr lang="en-US" sz="1200" b="0" i="0" u="none" strike="noStrike" kern="1200" dirty="0">
                          <a:solidFill>
                            <a:schemeClr val="tx1"/>
                          </a:solidFill>
                          <a:effectLst/>
                          <a:latin typeface="Arial" panose="020B0604020202020204" pitchFamily="34" charset="0"/>
                          <a:ea typeface="+mn-ea"/>
                          <a:cs typeface="+mn-cs"/>
                        </a:rPr>
                        <a:t>0 (0)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8"/>
                  </a:ext>
                </a:extLst>
              </a:tr>
              <a:tr h="22698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2017</a:t>
                      </a:r>
                      <a:r>
                        <a:rPr lang="en-US" sz="1200" b="0" i="0" u="none" strike="noStrike" kern="1200" baseline="30000" dirty="0">
                          <a:solidFill>
                            <a:schemeClr val="tx1"/>
                          </a:solidFill>
                          <a:effectLst/>
                          <a:latin typeface="Arial" panose="020B0604020202020204" pitchFamily="34" charset="0"/>
                          <a:ea typeface="+mn-ea"/>
                          <a:cs typeface="Arial" panose="020B0604020202020204" pitchFamily="34" charset="0"/>
                        </a:rPr>
                        <a:t>f</a:t>
                      </a: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tc>
                <a:tc>
                  <a:txBody>
                    <a:bodyPr/>
                    <a:lstStyle/>
                    <a:p>
                      <a:pPr marL="0" algn="ctr" defTabSz="914400" rtl="0" eaLnBrk="1" fontAlgn="ctr" latinLnBrk="0" hangingPunct="1"/>
                      <a:r>
                        <a:rPr lang="en-US" sz="1200" b="0" i="0" u="none" strike="noStrike" kern="1200" dirty="0">
                          <a:solidFill>
                            <a:schemeClr val="tx1"/>
                          </a:solidFill>
                          <a:effectLst/>
                          <a:latin typeface="Arial" panose="020B0604020202020204" pitchFamily="34" charset="0"/>
                          <a:ea typeface="+mn-ea"/>
                          <a:cs typeface="+mn-cs"/>
                        </a:rPr>
                        <a:t>-</a:t>
                      </a:r>
                    </a:p>
                  </a:txBody>
                  <a:tcPr marL="9525" marR="9525" marT="9525" marB="0" anchor="ctr"/>
                </a:tc>
                <a:tc>
                  <a:txBody>
                    <a:bodyPr/>
                    <a:lstStyle/>
                    <a:p>
                      <a:pPr algn="ctr" fontAlgn="b"/>
                      <a:r>
                        <a:rPr lang="en-US" sz="1200" b="0" i="0" u="none" strike="noStrike" kern="1200" dirty="0">
                          <a:solidFill>
                            <a:schemeClr val="tx1"/>
                          </a:solidFill>
                          <a:effectLst/>
                          <a:latin typeface="Arial" panose="020B0604020202020204" pitchFamily="34" charset="0"/>
                          <a:ea typeface="+mn-ea"/>
                          <a:cs typeface="+mn-cs"/>
                        </a:rPr>
                        <a:t>67,398</a:t>
                      </a:r>
                    </a:p>
                  </a:txBody>
                  <a:tcPr marL="9525" marR="9525" marT="9525" marB="0" anchor="ctr"/>
                </a:tc>
                <a:tc>
                  <a:txBody>
                    <a:bodyPr/>
                    <a:lstStyle/>
                    <a:p>
                      <a:pPr algn="ctr" rtl="0" fontAlgn="b"/>
                      <a:r>
                        <a:rPr lang="en-US" sz="1200" b="0" i="0" u="none" strike="noStrike" kern="1200" dirty="0">
                          <a:solidFill>
                            <a:schemeClr val="tx1"/>
                          </a:solidFill>
                          <a:effectLst/>
                          <a:latin typeface="Arial" panose="020B0604020202020204" pitchFamily="34" charset="0"/>
                          <a:ea typeface="+mn-ea"/>
                          <a:cs typeface="+mn-cs"/>
                        </a:rPr>
                        <a:t>0 (0)</a:t>
                      </a:r>
                    </a:p>
                  </a:txBody>
                  <a:tcPr marL="9525" marR="9525" marT="9525" marB="0" anchor="ctr"/>
                </a:tc>
                <a:extLst>
                  <a:ext uri="{0D108BD9-81ED-4DB2-BD59-A6C34878D82A}">
                    <a16:rowId xmlns:a16="http://schemas.microsoft.com/office/drawing/2014/main" val="2284001093"/>
                  </a:ext>
                </a:extLst>
              </a:tr>
              <a:tr h="22698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2018</a:t>
                      </a:r>
                      <a:r>
                        <a:rPr lang="en-US" sz="1200" b="0" i="0" u="none" strike="noStrike" kern="1200" baseline="30000" dirty="0">
                          <a:solidFill>
                            <a:schemeClr val="tx1"/>
                          </a:solidFill>
                          <a:effectLst/>
                          <a:latin typeface="Arial" panose="020B0604020202020204" pitchFamily="34" charset="0"/>
                          <a:ea typeface="+mn-ea"/>
                          <a:cs typeface="Arial" panose="020B0604020202020204" pitchFamily="34" charset="0"/>
                        </a:rPr>
                        <a:t>f</a:t>
                      </a: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tc>
                <a:tc>
                  <a:txBody>
                    <a:bodyPr/>
                    <a:lstStyle/>
                    <a:p>
                      <a:pPr marL="0" algn="ctr" defTabSz="914400" rtl="0" eaLnBrk="1" fontAlgn="ctr" latinLnBrk="0" hangingPunct="1"/>
                      <a:r>
                        <a:rPr lang="en-US" sz="1200" b="0" i="0" u="none" strike="noStrike" kern="1200" dirty="0">
                          <a:solidFill>
                            <a:schemeClr val="tx1"/>
                          </a:solidFill>
                          <a:effectLst/>
                          <a:latin typeface="Arial" panose="020B0604020202020204" pitchFamily="34" charset="0"/>
                          <a:ea typeface="+mn-ea"/>
                          <a:cs typeface="+mn-cs"/>
                        </a:rPr>
                        <a:t>-</a:t>
                      </a:r>
                    </a:p>
                  </a:txBody>
                  <a:tcPr marL="9525" marR="9525" marT="9525" marB="0" anchor="ctr"/>
                </a:tc>
                <a:tc>
                  <a:txBody>
                    <a:bodyPr/>
                    <a:lstStyle/>
                    <a:p>
                      <a:pPr algn="ctr" fontAlgn="b"/>
                      <a:r>
                        <a:rPr lang="en-US" sz="1200" b="0" i="0" u="none" strike="noStrike" kern="1200" dirty="0">
                          <a:solidFill>
                            <a:schemeClr val="tx1"/>
                          </a:solidFill>
                          <a:effectLst/>
                          <a:latin typeface="Arial" panose="020B0604020202020204" pitchFamily="34" charset="0"/>
                          <a:ea typeface="+mn-ea"/>
                          <a:cs typeface="+mn-cs"/>
                        </a:rPr>
                        <a:t>67,395</a:t>
                      </a:r>
                    </a:p>
                  </a:txBody>
                  <a:tcPr marL="9525" marR="9525" marT="9525" marB="0" anchor="ctr"/>
                </a:tc>
                <a:tc>
                  <a:txBody>
                    <a:bodyPr/>
                    <a:lstStyle/>
                    <a:p>
                      <a:pPr algn="ctr" rtl="0" fontAlgn="b"/>
                      <a:r>
                        <a:rPr lang="en-US" sz="1200" b="0" i="0" u="none" strike="noStrike" kern="1200" dirty="0">
                          <a:solidFill>
                            <a:schemeClr val="tx1"/>
                          </a:solidFill>
                          <a:effectLst/>
                          <a:latin typeface="Arial" panose="020B0604020202020204" pitchFamily="34" charset="0"/>
                          <a:ea typeface="+mn-ea"/>
                          <a:cs typeface="+mn-cs"/>
                        </a:rPr>
                        <a:t>1 (0)*</a:t>
                      </a:r>
                    </a:p>
                  </a:txBody>
                  <a:tcPr marL="9525" marR="9525" marT="9525" marB="0" anchor="ctr"/>
                </a:tc>
                <a:extLst>
                  <a:ext uri="{0D108BD9-81ED-4DB2-BD59-A6C34878D82A}">
                    <a16:rowId xmlns:a16="http://schemas.microsoft.com/office/drawing/2014/main" val="2859647586"/>
                  </a:ext>
                </a:extLst>
              </a:tr>
              <a:tr h="26845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algn="ctr" defTabSz="914400" rtl="0" eaLnBrk="1" fontAlgn="b" latinLnBrk="0" hangingPunct="1"/>
                      <a:r>
                        <a:rPr lang="en-US" sz="1600" b="1" u="none" strike="noStrike" kern="1200" dirty="0">
                          <a:solidFill>
                            <a:schemeClr val="bg1"/>
                          </a:solidFill>
                          <a:effectLst/>
                          <a:latin typeface="Arial" panose="020B0604020202020204" pitchFamily="34" charset="0"/>
                          <a:cs typeface="Arial" panose="020B0604020202020204" pitchFamily="34" charset="0"/>
                        </a:rPr>
                        <a:t>Total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bg1"/>
                          </a:solidFill>
                          <a:effectLst/>
                          <a:latin typeface="Arial" panose="020B0604020202020204" pitchFamily="34" charset="0"/>
                          <a:ea typeface="+mn-ea"/>
                          <a:cs typeface="Arial" panose="020B0604020202020204" pitchFamily="34" charset="0"/>
                        </a:rPr>
                        <a:t>3,241,615</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77 (12)</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Arial" panose="020B0604020202020204" pitchFamily="34" charset="0"/>
                          <a:cs typeface="Arial" panose="020B0604020202020204" pitchFamily="34" charset="0"/>
                        </a:rPr>
                        <a:t>2,101,135</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1 (0)</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10020"/>
                  </a:ext>
                </a:extLst>
              </a:tr>
              <a:tr h="427696">
                <a:tc gridSpan="5">
                  <a:txBody>
                    <a:bodyPr/>
                    <a:lstStyle/>
                    <a:p>
                      <a:pPr marL="0" algn="l" defTabSz="914400"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Belgium 2018: A single case of </a:t>
                      </a:r>
                      <a:r>
                        <a:rPr lang="en-US" sz="1200" b="0" i="1" u="none" strike="noStrike" kern="1200" dirty="0">
                          <a:solidFill>
                            <a:schemeClr val="tx1"/>
                          </a:solidFill>
                          <a:effectLst/>
                          <a:latin typeface="Arial" panose="020B0604020202020204" pitchFamily="34" charset="0"/>
                          <a:ea typeface="+mn-ea"/>
                          <a:cs typeface="Arial" panose="020B0604020202020204" pitchFamily="34" charset="0"/>
                        </a:rPr>
                        <a:t>Staphylococcus hominis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was reported in a patient who recovered. This case was not thoroughly investigated for modes of contamination via storage container leaks or other environmental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sources.</a:t>
                      </a:r>
                      <a:r>
                        <a:rPr lang="en-US" sz="1200" b="0" i="0" u="none" strike="noStrike" kern="1200" baseline="30000" dirty="0" err="1">
                          <a:solidFill>
                            <a:schemeClr val="tx1"/>
                          </a:solidFill>
                          <a:effectLst/>
                          <a:latin typeface="Arial" panose="020B0604020202020204" pitchFamily="34" charset="0"/>
                          <a:ea typeface="+mn-ea"/>
                          <a:cs typeface="Arial" panose="020B0604020202020204" pitchFamily="34" charset="0"/>
                        </a:rPr>
                        <a:t>g</a:t>
                      </a:r>
                      <a:endParaRPr lang="en-US" sz="1200" b="0" i="0" u="none" strike="noStrike" kern="1200" baseline="30000" dirty="0">
                        <a:solidFill>
                          <a:schemeClr val="tx1"/>
                        </a:solidFill>
                        <a:effectLst/>
                        <a:latin typeface="Arial" panose="020B0604020202020204" pitchFamily="34" charset="0"/>
                        <a:ea typeface="+mn-ea"/>
                        <a:cs typeface="Arial" panose="020B0604020202020204" pitchFamily="34" charset="0"/>
                      </a:endParaRPr>
                    </a:p>
                  </a:txBody>
                  <a:tcPr marT="0" marB="0" anchor="ctr">
                    <a:no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hMerge="1">
                  <a:txBody>
                    <a:bodyPr/>
                    <a:lstStyle/>
                    <a:p>
                      <a:pPr algn="ctr" fontAlgn="b"/>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hMerge="1">
                  <a:txBody>
                    <a:bodyPr/>
                    <a:lstStyle/>
                    <a:p>
                      <a:pPr algn="ctr" fontAlgn="b"/>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2766381388"/>
                  </a:ext>
                </a:extLst>
              </a:tr>
            </a:tbl>
          </a:graphicData>
        </a:graphic>
      </p:graphicFrame>
      <p:sp>
        <p:nvSpPr>
          <p:cNvPr id="7" name="Left Brace 6">
            <a:extLst>
              <a:ext uri="{FF2B5EF4-FFF2-40B4-BE49-F238E27FC236}">
                <a16:creationId xmlns:a16="http://schemas.microsoft.com/office/drawing/2014/main" id="{15B0E29C-16CA-4EF0-A3CF-2C0427794268}"/>
              </a:ext>
            </a:extLst>
          </p:cNvPr>
          <p:cNvSpPr/>
          <p:nvPr/>
        </p:nvSpPr>
        <p:spPr>
          <a:xfrm>
            <a:off x="1936307" y="1542314"/>
            <a:ext cx="246888" cy="990600"/>
          </a:xfrm>
          <a:prstGeom prst="leftBrace">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8" name="Left Brace 7">
            <a:extLst>
              <a:ext uri="{FF2B5EF4-FFF2-40B4-BE49-F238E27FC236}">
                <a16:creationId xmlns:a16="http://schemas.microsoft.com/office/drawing/2014/main" id="{89148D15-B250-43FB-93A7-4834BEC584D9}"/>
              </a:ext>
            </a:extLst>
          </p:cNvPr>
          <p:cNvSpPr/>
          <p:nvPr/>
        </p:nvSpPr>
        <p:spPr>
          <a:xfrm>
            <a:off x="1936307" y="4573936"/>
            <a:ext cx="246888" cy="732520"/>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9" name="Title 1">
            <a:extLst>
              <a:ext uri="{FF2B5EF4-FFF2-40B4-BE49-F238E27FC236}">
                <a16:creationId xmlns:a16="http://schemas.microsoft.com/office/drawing/2014/main" id="{B6B42A52-109F-4CEB-A1E3-98B5D6D40FF3}"/>
              </a:ext>
            </a:extLst>
          </p:cNvPr>
          <p:cNvSpPr txBox="1">
            <a:spLocks/>
          </p:cNvSpPr>
          <p:nvPr/>
        </p:nvSpPr>
        <p:spPr>
          <a:xfrm>
            <a:off x="837516" y="2822494"/>
            <a:ext cx="685801" cy="263791"/>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800" dirty="0">
                <a:solidFill>
                  <a:prstClr val="white"/>
                </a:solidFill>
              </a:rPr>
              <a:t>France</a:t>
            </a:r>
          </a:p>
        </p:txBody>
      </p:sp>
      <p:sp>
        <p:nvSpPr>
          <p:cNvPr id="14" name="Left Brace 13">
            <a:extLst>
              <a:ext uri="{FF2B5EF4-FFF2-40B4-BE49-F238E27FC236}">
                <a16:creationId xmlns:a16="http://schemas.microsoft.com/office/drawing/2014/main" id="{B32C9D96-6F80-4268-A512-6D71D1E262D1}"/>
              </a:ext>
            </a:extLst>
          </p:cNvPr>
          <p:cNvSpPr/>
          <p:nvPr/>
        </p:nvSpPr>
        <p:spPr>
          <a:xfrm>
            <a:off x="1936307" y="2966217"/>
            <a:ext cx="246888" cy="1227092"/>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15" name="Datumsplatzhalter 1">
            <a:extLst>
              <a:ext uri="{FF2B5EF4-FFF2-40B4-BE49-F238E27FC236}">
                <a16:creationId xmlns:a16="http://schemas.microsoft.com/office/drawing/2014/main" id="{69B09611-B51B-43A2-BA8F-2B6EE0F292CB}"/>
              </a:ext>
            </a:extLst>
          </p:cNvPr>
          <p:cNvSpPr txBox="1">
            <a:spLocks/>
          </p:cNvSpPr>
          <p:nvPr/>
        </p:nvSpPr>
        <p:spPr>
          <a:xfrm>
            <a:off x="1290893" y="6265622"/>
            <a:ext cx="5722013" cy="541810"/>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lphaLcPeriod"/>
              <a:defRPr/>
            </a:pPr>
            <a:r>
              <a:rPr lang="en-US" sz="800" dirty="0">
                <a:latin typeface="Arial" panose="020B0604020202020204" pitchFamily="34" charset="0"/>
                <a:cs typeface="Arial" panose="020B0604020202020204" pitchFamily="34" charset="0"/>
              </a:rPr>
              <a:t>Cazenave, JP, et al. Pathogen Inactivation of Platelets. AABB Press: Bethesda, MD  2013; 19-176.</a:t>
            </a:r>
          </a:p>
          <a:p>
            <a:pPr marL="228600" indent="-228600" fontAlgn="base">
              <a:spcBef>
                <a:spcPct val="0"/>
              </a:spcBef>
              <a:spcAft>
                <a:spcPct val="0"/>
              </a:spcAft>
              <a:buFont typeface="+mj-lt"/>
              <a:buAutoNum type="alphaLcPeriod"/>
              <a:defRPr/>
            </a:pPr>
            <a:r>
              <a:rPr lang="en-US" sz="800" dirty="0">
                <a:latin typeface="Arial" panose="020B0604020202020204" pitchFamily="34" charset="0"/>
                <a:cs typeface="Arial" panose="020B0604020202020204" pitchFamily="34" charset="0"/>
              </a:rPr>
              <a:t>French National Agency for Medicine and Health Product Safety/ANSM, Hemovigilance Activity Reports, 2009–2020.</a:t>
            </a:r>
          </a:p>
          <a:p>
            <a:pPr marL="228600" indent="-228600" fontAlgn="base">
              <a:spcBef>
                <a:spcPct val="0"/>
              </a:spcBef>
              <a:spcAft>
                <a:spcPct val="0"/>
              </a:spcAft>
              <a:buFont typeface="+mj-lt"/>
              <a:buAutoNum type="alphaLcPeriod"/>
              <a:defRPr/>
            </a:pPr>
            <a:r>
              <a:rPr lang="en-US" sz="800" dirty="0">
                <a:latin typeface="Arial" panose="020B0604020202020204" pitchFamily="34" charset="0"/>
                <a:cs typeface="Arial" panose="020B0604020202020204" pitchFamily="34" charset="0"/>
              </a:rPr>
              <a:t>SwissMedic Haemovigilance Annual Reports, 2005–2021.</a:t>
            </a:r>
          </a:p>
          <a:p>
            <a:pPr marL="228600" indent="-228600" fontAlgn="base">
              <a:spcBef>
                <a:spcPct val="0"/>
              </a:spcBef>
              <a:spcAft>
                <a:spcPct val="0"/>
              </a:spcAft>
              <a:buFont typeface="+mj-lt"/>
              <a:buAutoNum type="alphaLcPeriod"/>
              <a:defRPr/>
            </a:pPr>
            <a:r>
              <a:rPr lang="en-US" sz="800" dirty="0" err="1">
                <a:latin typeface="Arial" panose="020B0604020202020204" pitchFamily="34" charset="0"/>
                <a:cs typeface="Arial" panose="020B0604020202020204" pitchFamily="34" charset="0"/>
              </a:rPr>
              <a:t>Jutzi</a:t>
            </a:r>
            <a:r>
              <a:rPr lang="en-US" sz="800" dirty="0">
                <a:latin typeface="Arial" panose="020B0604020202020204" pitchFamily="34" charset="0"/>
                <a:cs typeface="Arial" panose="020B0604020202020204" pitchFamily="34" charset="0"/>
              </a:rPr>
              <a:t> M. et al. </a:t>
            </a:r>
            <a:r>
              <a:rPr lang="en-US" sz="800" dirty="0" err="1">
                <a:latin typeface="Arial" panose="020B0604020202020204" pitchFamily="34" charset="0"/>
                <a:cs typeface="Arial" panose="020B0604020202020204" pitchFamily="34" charset="0"/>
              </a:rPr>
              <a:t>Transfus</a:t>
            </a:r>
            <a:r>
              <a:rPr lang="en-US" sz="800" dirty="0">
                <a:latin typeface="Arial" panose="020B0604020202020204" pitchFamily="34" charset="0"/>
                <a:cs typeface="Arial" panose="020B0604020202020204" pitchFamily="34" charset="0"/>
              </a:rPr>
              <a:t> Med </a:t>
            </a:r>
            <a:r>
              <a:rPr lang="en-US" sz="800" dirty="0" err="1">
                <a:latin typeface="Arial" panose="020B0604020202020204" pitchFamily="34" charset="0"/>
                <a:cs typeface="Arial" panose="020B0604020202020204" pitchFamily="34" charset="0"/>
              </a:rPr>
              <a:t>Hemother</a:t>
            </a:r>
            <a:r>
              <a:rPr lang="en-US" sz="800" dirty="0">
                <a:latin typeface="Arial" panose="020B0604020202020204" pitchFamily="34" charset="0"/>
                <a:cs typeface="Arial" panose="020B0604020202020204" pitchFamily="34" charset="0"/>
              </a:rPr>
              <a:t> 2018;45:151-6.</a:t>
            </a:r>
          </a:p>
          <a:p>
            <a:pPr marL="228600" indent="-228600" fontAlgn="base">
              <a:spcBef>
                <a:spcPct val="0"/>
              </a:spcBef>
              <a:spcAft>
                <a:spcPct val="0"/>
              </a:spcAft>
              <a:buFont typeface="+mj-lt"/>
              <a:buAutoNum type="alphaLcPeriod"/>
              <a:defRPr/>
            </a:pPr>
            <a:endParaRPr lang="en-US" sz="800" dirty="0">
              <a:latin typeface="Arial" panose="020B0604020202020204" pitchFamily="34" charset="0"/>
              <a:cs typeface="Arial" panose="020B0604020202020204" pitchFamily="34" charset="0"/>
            </a:endParaRPr>
          </a:p>
        </p:txBody>
      </p:sp>
      <p:sp>
        <p:nvSpPr>
          <p:cNvPr id="16" name="Datumsplatzhalter 1">
            <a:extLst>
              <a:ext uri="{FF2B5EF4-FFF2-40B4-BE49-F238E27FC236}">
                <a16:creationId xmlns:a16="http://schemas.microsoft.com/office/drawing/2014/main" id="{545A5D24-7FA6-4679-8DC7-F459D27F84F3}"/>
              </a:ext>
            </a:extLst>
          </p:cNvPr>
          <p:cNvSpPr txBox="1">
            <a:spLocks/>
          </p:cNvSpPr>
          <p:nvPr/>
        </p:nvSpPr>
        <p:spPr>
          <a:xfrm>
            <a:off x="7012906" y="6265622"/>
            <a:ext cx="3434498" cy="360405"/>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lphaLcPeriod" startAt="5"/>
              <a:defRPr/>
            </a:pPr>
            <a:r>
              <a:rPr lang="fr-FR" sz="800" dirty="0">
                <a:latin typeface="Arial" panose="020B0604020202020204" pitchFamily="34" charset="0"/>
                <a:cs typeface="Arial" panose="020B0604020202020204" pitchFamily="34" charset="0"/>
              </a:rPr>
              <a:t>Benjamin et al. Transfusion 2017;57:2946-57.</a:t>
            </a:r>
          </a:p>
          <a:p>
            <a:pPr marL="228600" indent="-228600" fontAlgn="base">
              <a:spcBef>
                <a:spcPct val="0"/>
              </a:spcBef>
              <a:spcAft>
                <a:spcPct val="0"/>
              </a:spcAft>
              <a:buFont typeface="+mj-lt"/>
              <a:buAutoNum type="alphaLcPeriod" startAt="5"/>
              <a:defRPr/>
            </a:pPr>
            <a:r>
              <a:rPr lang="en-US" sz="800" dirty="0">
                <a:latin typeface="Arial" panose="020B0604020202020204" pitchFamily="34" charset="0"/>
                <a:cs typeface="Arial" panose="020B0604020202020204" pitchFamily="34" charset="0"/>
              </a:rPr>
              <a:t>AFMPS Hémovigilance Rapport annuel: Belgium. 2016-2018.</a:t>
            </a:r>
          </a:p>
          <a:p>
            <a:pPr marL="228600" indent="-228600" fontAlgn="base">
              <a:spcBef>
                <a:spcPct val="0"/>
              </a:spcBef>
              <a:spcAft>
                <a:spcPct val="0"/>
              </a:spcAft>
              <a:buFont typeface="+mj-lt"/>
              <a:buAutoNum type="alphaLcPeriod" startAt="5"/>
              <a:defRPr/>
            </a:pPr>
            <a:r>
              <a:rPr lang="en-US" sz="800" dirty="0">
                <a:latin typeface="Arial" panose="020B0604020202020204" pitchFamily="34" charset="0"/>
                <a:cs typeface="Arial" panose="020B0604020202020204" pitchFamily="34" charset="0"/>
              </a:rPr>
              <a:t>Gammon RR, et al. Transfusion. </a:t>
            </a:r>
            <a:r>
              <a:rPr lang="en-US" sz="800" b="0" i="0" dirty="0">
                <a:effectLst/>
                <a:latin typeface="Arial" panose="020B0604020202020204" pitchFamily="34" charset="0"/>
                <a:cs typeface="Arial" panose="020B0604020202020204" pitchFamily="34" charset="0"/>
              </a:rPr>
              <a:t>2022 Mar;62(3):641-650.</a:t>
            </a:r>
            <a:endParaRPr lang="en-US" sz="800" dirty="0">
              <a:latin typeface="Arial" panose="020B0604020202020204" pitchFamily="34" charset="0"/>
              <a:cs typeface="Arial" panose="020B0604020202020204" pitchFamily="34" charset="0"/>
            </a:endParaRPr>
          </a:p>
          <a:p>
            <a:pPr marL="228600" indent="-228600" fontAlgn="base">
              <a:spcBef>
                <a:spcPct val="0"/>
              </a:spcBef>
              <a:spcAft>
                <a:spcPct val="0"/>
              </a:spcAft>
              <a:buFont typeface="+mj-lt"/>
              <a:buAutoNum type="alphaLcPeriod" startAt="5"/>
              <a:defRPr/>
            </a:pPr>
            <a:endParaRPr lang="en-US" sz="800" dirty="0">
              <a:latin typeface="Arial" panose="020B0604020202020204" pitchFamily="34" charset="0"/>
              <a:cs typeface="Arial" panose="020B0604020202020204" pitchFamily="34" charset="0"/>
            </a:endParaRPr>
          </a:p>
        </p:txBody>
      </p:sp>
      <p:pic>
        <p:nvPicPr>
          <p:cNvPr id="17" name="Picture 8" descr="Related image">
            <a:extLst>
              <a:ext uri="{FF2B5EF4-FFF2-40B4-BE49-F238E27FC236}">
                <a16:creationId xmlns:a16="http://schemas.microsoft.com/office/drawing/2014/main" id="{C9190745-A92D-40D9-A762-E442B707A3EA}"/>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2500"/>
          <a:stretch/>
        </p:blipFill>
        <p:spPr bwMode="auto">
          <a:xfrm>
            <a:off x="256488" y="2747245"/>
            <a:ext cx="1636473" cy="14319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id="{C25F9A47-0B3F-496F-AD45-86C83621A292}"/>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639" y="1288041"/>
            <a:ext cx="1284309" cy="12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a:extLst>
              <a:ext uri="{FF2B5EF4-FFF2-40B4-BE49-F238E27FC236}">
                <a16:creationId xmlns:a16="http://schemas.microsoft.com/office/drawing/2014/main" id="{D6618ED2-C3FD-40F9-B1B3-811B08EF6B7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900" y="4589366"/>
            <a:ext cx="1433641" cy="11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a:extLst>
              <a:ext uri="{FF2B5EF4-FFF2-40B4-BE49-F238E27FC236}">
                <a16:creationId xmlns:a16="http://schemas.microsoft.com/office/drawing/2014/main" id="{2C96F1BC-2B71-47A1-B7D2-C1EA3D59441E}"/>
              </a:ext>
            </a:extLst>
          </p:cNvPr>
          <p:cNvSpPr txBox="1">
            <a:spLocks/>
          </p:cNvSpPr>
          <p:nvPr/>
        </p:nvSpPr>
        <p:spPr>
          <a:xfrm>
            <a:off x="727297" y="4779224"/>
            <a:ext cx="905080"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Belgium</a:t>
            </a:r>
          </a:p>
        </p:txBody>
      </p:sp>
      <p:sp>
        <p:nvSpPr>
          <p:cNvPr id="21" name="Title 1">
            <a:extLst>
              <a:ext uri="{FF2B5EF4-FFF2-40B4-BE49-F238E27FC236}">
                <a16:creationId xmlns:a16="http://schemas.microsoft.com/office/drawing/2014/main" id="{0F02747B-B608-4045-AF27-847B818B41FD}"/>
              </a:ext>
            </a:extLst>
          </p:cNvPr>
          <p:cNvSpPr txBox="1">
            <a:spLocks/>
          </p:cNvSpPr>
          <p:nvPr/>
        </p:nvSpPr>
        <p:spPr>
          <a:xfrm>
            <a:off x="483639" y="3417382"/>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Switzerland</a:t>
            </a:r>
          </a:p>
        </p:txBody>
      </p:sp>
      <p:sp>
        <p:nvSpPr>
          <p:cNvPr id="22" name="Title 1">
            <a:extLst>
              <a:ext uri="{FF2B5EF4-FFF2-40B4-BE49-F238E27FC236}">
                <a16:creationId xmlns:a16="http://schemas.microsoft.com/office/drawing/2014/main" id="{97AB98E6-0747-4D2A-906C-466CF11B1DFE}"/>
              </a:ext>
            </a:extLst>
          </p:cNvPr>
          <p:cNvSpPr txBox="1">
            <a:spLocks/>
          </p:cNvSpPr>
          <p:nvPr/>
        </p:nvSpPr>
        <p:spPr>
          <a:xfrm>
            <a:off x="573898" y="1738640"/>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France</a:t>
            </a:r>
          </a:p>
        </p:txBody>
      </p:sp>
    </p:spTree>
    <p:extLst>
      <p:ext uri="{BB962C8B-B14F-4D97-AF65-F5344CB8AC3E}">
        <p14:creationId xmlns:p14="http://schemas.microsoft.com/office/powerpoint/2010/main" val="296862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667B50-517C-4CF9-BABF-7BA0BE595BE3}"/>
              </a:ext>
            </a:extLst>
          </p:cNvPr>
          <p:cNvSpPr>
            <a:spLocks noGrp="1"/>
          </p:cNvSpPr>
          <p:nvPr>
            <p:ph type="body" sz="quarter" idx="13"/>
          </p:nvPr>
        </p:nvSpPr>
        <p:spPr/>
        <p:txBody>
          <a:bodyPr/>
          <a:lstStyle/>
          <a:p>
            <a:r>
              <a:rPr lang="en-US" dirty="0"/>
              <a:t>When you think of the risks associated with blood product transfusions, what </a:t>
            </a:r>
          </a:p>
          <a:p>
            <a:r>
              <a:rPr lang="en-US" dirty="0"/>
              <a:t>comes to mind? </a:t>
            </a:r>
          </a:p>
          <a:p>
            <a:endParaRPr lang="en-US" dirty="0"/>
          </a:p>
        </p:txBody>
      </p:sp>
      <p:sp>
        <p:nvSpPr>
          <p:cNvPr id="6" name="Title 5"/>
          <p:cNvSpPr>
            <a:spLocks noGrp="1"/>
          </p:cNvSpPr>
          <p:nvPr>
            <p:ph type="title" idx="4294967295"/>
          </p:nvPr>
        </p:nvSpPr>
        <p:spPr>
          <a:xfrm>
            <a:off x="7934325" y="1524000"/>
            <a:ext cx="4257675" cy="3886200"/>
          </a:xfrm>
        </p:spPr>
        <p:txBody>
          <a:bodyPr/>
          <a:lstStyle/>
          <a:p>
            <a:br>
              <a:rPr lang="en-US" sz="3600" dirty="0"/>
            </a:br>
            <a:br>
              <a:rPr lang="en-US" sz="3600" dirty="0"/>
            </a:br>
            <a:endParaRPr lang="en-US" sz="3600" dirty="0"/>
          </a:p>
        </p:txBody>
      </p:sp>
    </p:spTree>
    <p:custDataLst>
      <p:tags r:id="rId1"/>
    </p:custDataLst>
    <p:extLst>
      <p:ext uri="{BB962C8B-B14F-4D97-AF65-F5344CB8AC3E}">
        <p14:creationId xmlns:p14="http://schemas.microsoft.com/office/powerpoint/2010/main" val="216385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3086"/>
            <a:ext cx="10515600" cy="457200"/>
          </a:xfrm>
        </p:spPr>
        <p:txBody>
          <a:bodyPr>
            <a:noAutofit/>
          </a:bodyPr>
          <a:lstStyle/>
          <a:p>
            <a:pPr algn="l"/>
            <a:r>
              <a:rPr lang="en-US" dirty="0"/>
              <a:t>INTERCEPT</a:t>
            </a:r>
            <a:r>
              <a:rPr lang="en-US" baseline="30000" dirty="0"/>
              <a:t>®</a:t>
            </a:r>
            <a:r>
              <a:rPr lang="en-US" dirty="0"/>
              <a:t> Blood System for Platelets (Psoralen-Treated) </a:t>
            </a:r>
          </a:p>
        </p:txBody>
      </p:sp>
      <p:sp>
        <p:nvSpPr>
          <p:cNvPr id="5" name="Slide Number Placeholder 3">
            <a:extLst>
              <a:ext uri="{FF2B5EF4-FFF2-40B4-BE49-F238E27FC236}">
                <a16:creationId xmlns:a16="http://schemas.microsoft.com/office/drawing/2014/main" id="{C68AE2B7-F2AE-4D4C-AD19-028D0C1C73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 name="Content Placeholder 3"/>
          <p:cNvSpPr>
            <a:spLocks noGrp="1"/>
          </p:cNvSpPr>
          <p:nvPr>
            <p:ph idx="1"/>
          </p:nvPr>
        </p:nvSpPr>
        <p:spPr>
          <a:xfrm>
            <a:off x="838200" y="1199625"/>
            <a:ext cx="10515600" cy="4748787"/>
          </a:xfrm>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dirty="0"/>
              <a:t>Psoralen Treatment is a proactive approach to mitigating transmission risks of platelet transfusions</a:t>
            </a:r>
          </a:p>
          <a:p>
            <a:pPr>
              <a:lnSpc>
                <a:spcPct val="100000"/>
              </a:lnSpc>
              <a:spcBef>
                <a:spcPts val="0"/>
              </a:spcBef>
              <a:spcAft>
                <a:spcPts val="1200"/>
              </a:spcAft>
              <a:buFont typeface="Wingdings" panose="05000000000000000000" pitchFamily="2" charset="2"/>
              <a:buChar char="§"/>
            </a:pPr>
            <a:r>
              <a:rPr lang="en-US" dirty="0"/>
              <a:t>Clinical summary for </a:t>
            </a:r>
            <a:r>
              <a:rPr lang="en-US" u="sng" dirty="0"/>
              <a:t>PSORALEN-TREATED</a:t>
            </a:r>
            <a:r>
              <a:rPr lang="en-US" dirty="0"/>
              <a:t> platelets:</a:t>
            </a:r>
          </a:p>
          <a:p>
            <a:pPr lvl="1">
              <a:lnSpc>
                <a:spcPct val="100000"/>
              </a:lnSpc>
              <a:spcBef>
                <a:spcPts val="0"/>
              </a:spcBef>
              <a:spcAft>
                <a:spcPts val="1200"/>
              </a:spcAft>
            </a:pPr>
            <a:r>
              <a:rPr lang="en-US" dirty="0"/>
              <a:t>Reduces the risk of transmission of a broad-spectrum of </a:t>
            </a:r>
            <a:r>
              <a:rPr lang="en-US" dirty="0" err="1"/>
              <a:t>pathogens</a:t>
            </a:r>
            <a:r>
              <a:rPr lang="en-US" baseline="30000" dirty="0" err="1"/>
              <a:t>ǂ</a:t>
            </a:r>
            <a:r>
              <a:rPr lang="en-US" dirty="0"/>
              <a:t> known and emerging pathogens</a:t>
            </a:r>
          </a:p>
          <a:p>
            <a:pPr lvl="1">
              <a:lnSpc>
                <a:spcPct val="100000"/>
              </a:lnSpc>
              <a:spcBef>
                <a:spcPts val="0"/>
              </a:spcBef>
              <a:spcAft>
                <a:spcPts val="1200"/>
              </a:spcAft>
            </a:pPr>
            <a:r>
              <a:rPr lang="en-US" dirty="0"/>
              <a:t>5-day shelf life</a:t>
            </a:r>
          </a:p>
          <a:p>
            <a:pPr lvl="1">
              <a:lnSpc>
                <a:spcPct val="100000"/>
              </a:lnSpc>
              <a:spcBef>
                <a:spcPts val="0"/>
              </a:spcBef>
              <a:spcAft>
                <a:spcPts val="1200"/>
              </a:spcAft>
            </a:pPr>
            <a:r>
              <a:rPr lang="en-US" dirty="0"/>
              <a:t>No age or population restrictions for use</a:t>
            </a:r>
            <a:r>
              <a:rPr lang="en-US" baseline="30000" dirty="0"/>
              <a:t>1*</a:t>
            </a:r>
            <a:endParaRPr lang="en-US" dirty="0"/>
          </a:p>
          <a:p>
            <a:pPr lvl="1">
              <a:lnSpc>
                <a:spcPct val="100000"/>
              </a:lnSpc>
              <a:spcBef>
                <a:spcPts val="0"/>
              </a:spcBef>
              <a:spcAft>
                <a:spcPts val="1200"/>
              </a:spcAft>
            </a:pPr>
            <a:r>
              <a:rPr lang="en-US" dirty="0"/>
              <a:t>An FDA guidance option to replace primary and secondary bacterial culture screening</a:t>
            </a:r>
            <a:r>
              <a:rPr lang="en-US" baseline="30000" dirty="0"/>
              <a:t>2</a:t>
            </a:r>
            <a:endParaRPr lang="en-US" dirty="0"/>
          </a:p>
          <a:p>
            <a:pPr lvl="1">
              <a:lnSpc>
                <a:spcPct val="100000"/>
              </a:lnSpc>
              <a:spcBef>
                <a:spcPts val="0"/>
              </a:spcBef>
              <a:spcAft>
                <a:spcPts val="1200"/>
              </a:spcAft>
            </a:pPr>
            <a:r>
              <a:rPr lang="en-US" dirty="0"/>
              <a:t>FDA </a:t>
            </a:r>
            <a:r>
              <a:rPr lang="en-US" i="1" u="sng" dirty="0"/>
              <a:t>approved alternative to gamma irradiation </a:t>
            </a:r>
            <a:r>
              <a:rPr lang="en-US" dirty="0"/>
              <a:t>for the prevention of transfusion-associated graft vs. host disease (TA-GVHD)</a:t>
            </a:r>
            <a:endParaRPr lang="en-US" baseline="30000" dirty="0"/>
          </a:p>
        </p:txBody>
      </p:sp>
      <p:sp>
        <p:nvSpPr>
          <p:cNvPr id="2" name="TextBox 1"/>
          <p:cNvSpPr txBox="1"/>
          <p:nvPr/>
        </p:nvSpPr>
        <p:spPr>
          <a:xfrm>
            <a:off x="838199" y="5482020"/>
            <a:ext cx="10950434" cy="723275"/>
          </a:xfrm>
          <a:prstGeom prst="rect">
            <a:avLst/>
          </a:prstGeom>
          <a:noFill/>
        </p:spPr>
        <p:txBody>
          <a:bodyPr wrap="none" rtlCol="0">
            <a:spAutoFit/>
          </a:bodyPr>
          <a:lstStyle/>
          <a:p>
            <a:pPr defTabSz="457200">
              <a:defRPr/>
            </a:pPr>
            <a:r>
              <a:rPr lang="en-US" sz="900" baseline="30000" dirty="0"/>
              <a:t>ǂ  </a:t>
            </a:r>
            <a:r>
              <a:rPr lang="en-US" sz="900" b="0" i="0" u="none" strike="noStrike" baseline="0" dirty="0">
                <a:solidFill>
                  <a:srgbClr val="2E2C2D"/>
                </a:solidFill>
                <a:latin typeface="Metric Regular"/>
              </a:rPr>
              <a:t>There is no pathogen inactivation process that has been shown to eliminate all pathogens. Certain non-enveloped viruses (e.g., HAV, HEV, B19 and poliovirus) and </a:t>
            </a:r>
            <a:r>
              <a:rPr lang="en-US" sz="900" b="0" i="1" u="none" strike="noStrike" baseline="0" dirty="0">
                <a:solidFill>
                  <a:srgbClr val="2E2C2D"/>
                </a:solidFill>
                <a:latin typeface="Metric Regular"/>
              </a:rPr>
              <a:t>Bacillus cereus </a:t>
            </a:r>
            <a:r>
              <a:rPr lang="en-US" sz="900" b="0" i="0" u="none" strike="noStrike" baseline="0" dirty="0">
                <a:solidFill>
                  <a:srgbClr val="2E2C2D"/>
                </a:solidFill>
                <a:latin typeface="Metric Regular"/>
              </a:rPr>
              <a:t>spores have demonstrated resistance to the INTERCEPT process.</a:t>
            </a:r>
            <a:endParaRPr lang="en-US" sz="900" baseline="30000" dirty="0"/>
          </a:p>
          <a:p>
            <a:pPr defTabSz="457200">
              <a:defRPr/>
            </a:pPr>
            <a:r>
              <a:rPr lang="en-US" sz="800" dirty="0">
                <a:latin typeface="Arial" panose="020B0604020202020204" pitchFamily="34" charset="0"/>
                <a:ea typeface="Tahoma" panose="020B0604030504040204" pitchFamily="34" charset="0"/>
                <a:cs typeface="Arial" panose="020B0604020202020204" pitchFamily="34" charset="0"/>
              </a:rPr>
              <a:t>* See warnings and contraindications slide next</a:t>
            </a:r>
          </a:p>
          <a:p>
            <a:pPr defTabSz="457200">
              <a:defRPr/>
            </a:pPr>
            <a:endParaRPr lang="en-US" sz="800" dirty="0">
              <a:latin typeface="Arial" panose="020B0604020202020204" pitchFamily="34" charset="0"/>
              <a:ea typeface="Tahoma" panose="020B0604030504040204" pitchFamily="34" charset="0"/>
              <a:cs typeface="Arial" panose="020B0604020202020204" pitchFamily="34" charset="0"/>
            </a:endParaRP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September 6, 2022.</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Bacterial Risk Control Strategies for Blood Collection Establishments and Transfusion Services to Enhance the Safety and Availability of Platelets for Transfusion: Guidance for Industry. US FDA; December 2020.</a:t>
            </a:r>
          </a:p>
        </p:txBody>
      </p:sp>
    </p:spTree>
    <p:extLst>
      <p:ext uri="{BB962C8B-B14F-4D97-AF65-F5344CB8AC3E}">
        <p14:creationId xmlns:p14="http://schemas.microsoft.com/office/powerpoint/2010/main" val="32448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6D29-CB8C-49EF-97A8-9C06922BEF15}"/>
              </a:ext>
            </a:extLst>
          </p:cNvPr>
          <p:cNvSpPr>
            <a:spLocks noGrp="1"/>
          </p:cNvSpPr>
          <p:nvPr>
            <p:ph type="title"/>
          </p:nvPr>
        </p:nvSpPr>
        <p:spPr/>
        <p:txBody>
          <a:bodyPr/>
          <a:lstStyle/>
          <a:p>
            <a:r>
              <a:rPr lang="en-US" dirty="0"/>
              <a:t>Warnings and Contraindications for Psoralen Treated Platelets</a:t>
            </a:r>
          </a:p>
        </p:txBody>
      </p:sp>
      <p:sp>
        <p:nvSpPr>
          <p:cNvPr id="4" name="Slide Number Placeholder 3">
            <a:extLst>
              <a:ext uri="{FF2B5EF4-FFF2-40B4-BE49-F238E27FC236}">
                <a16:creationId xmlns:a16="http://schemas.microsoft.com/office/drawing/2014/main" id="{A3E02882-836B-43F7-8097-A2D07323754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9480E970-CBC2-4FB1-9774-DCA45B61A0E4}"/>
              </a:ext>
            </a:extLst>
          </p:cNvPr>
          <p:cNvSpPr>
            <a:spLocks noGrp="1"/>
          </p:cNvSpPr>
          <p:nvPr>
            <p:ph idx="1"/>
          </p:nvPr>
        </p:nvSpPr>
        <p:spPr>
          <a:xfrm>
            <a:off x="516835" y="783507"/>
            <a:ext cx="11357113" cy="5032386"/>
          </a:xfrm>
        </p:spPr>
        <p:txBody>
          <a:bodyPr>
            <a:noAutofit/>
          </a:bodyPr>
          <a:lstStyle/>
          <a:p>
            <a:pPr marL="0" indent="0">
              <a:lnSpc>
                <a:spcPct val="100000"/>
              </a:lnSpc>
              <a:buNone/>
            </a:pPr>
            <a:r>
              <a:rPr lang="en-US" sz="1200" b="1" u="sng" dirty="0"/>
              <a:t>CONTRAINDICATIONS:</a:t>
            </a:r>
            <a:r>
              <a:rPr lang="en-US" sz="1200" b="1" dirty="0"/>
              <a:t> </a:t>
            </a:r>
          </a:p>
          <a:p>
            <a:pPr marL="0" indent="0">
              <a:lnSpc>
                <a:spcPct val="100000"/>
              </a:lnSpc>
              <a:buNone/>
            </a:pPr>
            <a:r>
              <a:rPr lang="en-US" sz="1200" dirty="0"/>
              <a:t>Contraindicated for preparation of platelet components intended for patients with a history of hypersensitivity to </a:t>
            </a:r>
            <a:r>
              <a:rPr lang="en-US" sz="1200" dirty="0" err="1"/>
              <a:t>amotosalen</a:t>
            </a:r>
            <a:r>
              <a:rPr lang="en-US" sz="1200" dirty="0"/>
              <a:t> or other psoralens. </a:t>
            </a:r>
          </a:p>
          <a:p>
            <a:pPr marL="0" indent="0">
              <a:lnSpc>
                <a:spcPct val="100000"/>
              </a:lnSpc>
              <a:buNone/>
            </a:pPr>
            <a:r>
              <a:rPr lang="en-US" sz="1200" dirty="0"/>
              <a:t>Contraindicated for preparation of platelet components intended for neonatal patients treated with phototherapy devices that emit a peak energy wavelength less than 425 nm, or have a lower bound of the emission bandwidth &lt;375 nm, due to the potential for erythema resulting from interaction between ultraviolet light and </a:t>
            </a:r>
            <a:r>
              <a:rPr lang="en-US" sz="1200" dirty="0" err="1"/>
              <a:t>amotosalen</a:t>
            </a:r>
            <a:r>
              <a:rPr lang="en-US" sz="1200" dirty="0"/>
              <a:t>.</a:t>
            </a:r>
          </a:p>
          <a:p>
            <a:pPr marL="0" indent="0">
              <a:lnSpc>
                <a:spcPct val="100000"/>
              </a:lnSpc>
              <a:buNone/>
            </a:pPr>
            <a:endParaRPr lang="en-US" sz="1200" b="1" u="sng" dirty="0"/>
          </a:p>
          <a:p>
            <a:pPr marL="0" indent="0">
              <a:lnSpc>
                <a:spcPct val="100000"/>
              </a:lnSpc>
              <a:buNone/>
            </a:pPr>
            <a:endParaRPr lang="en-US" sz="1200" b="1" u="sng" dirty="0"/>
          </a:p>
          <a:p>
            <a:pPr marL="0" indent="0">
              <a:lnSpc>
                <a:spcPct val="100000"/>
              </a:lnSpc>
              <a:buNone/>
            </a:pPr>
            <a:r>
              <a:rPr lang="en-US" sz="1200" b="1" u="sng" dirty="0"/>
              <a:t>WARNINGS AND PRECAUTIONS</a:t>
            </a:r>
          </a:p>
          <a:p>
            <a:pPr marL="0" indent="0">
              <a:lnSpc>
                <a:spcPct val="100000"/>
              </a:lnSpc>
              <a:buNone/>
            </a:pPr>
            <a:r>
              <a:rPr lang="en-US" sz="1200" dirty="0"/>
              <a:t>Only INTERCEPT Processing Sets for platelets are approved for use with the INTERCEPT Blood System. Use only the INTERCEPT INT100 Illuminator for UVA illumination of </a:t>
            </a:r>
            <a:r>
              <a:rPr lang="en-US" sz="1200" dirty="0" err="1"/>
              <a:t>amotosalen</a:t>
            </a:r>
            <a:r>
              <a:rPr lang="en-US" sz="1200" dirty="0"/>
              <a:t>-treated platelet components. No other source of UVA light may be used. Please refer to the Operator’s Manual for the INT100 Illuminator. Discard any platelet components not exposed to the complete INT100 illumination process. </a:t>
            </a:r>
          </a:p>
          <a:p>
            <a:pPr marL="0" indent="0">
              <a:lnSpc>
                <a:spcPct val="100000"/>
              </a:lnSpc>
              <a:buNone/>
            </a:pPr>
            <a:r>
              <a:rPr lang="en-US" sz="1200" dirty="0"/>
              <a:t>Tubing components and container ports of the INTERCEPT Blood System contain polyvinyl chloride (PVC). Di(2-ethylhexyl)</a:t>
            </a:r>
            <a:r>
              <a:rPr lang="en-US" sz="1200" dirty="0" err="1"/>
              <a:t>phtalate</a:t>
            </a:r>
            <a:r>
              <a:rPr lang="en-US" sz="1200" dirty="0"/>
              <a:t> (DEHP) is known to be released from PVC medical devices, and increased leaching can occur with extended storage or increased surface area contact. Blood components will be in contact with PVC for a brief period of time (approx. 15 minutes) during processing. The risks associated with DEHP released into the blood components must be weighed against the benefits of therapeutic transfusion.</a:t>
            </a:r>
          </a:p>
          <a:p>
            <a:pPr marL="0" indent="0">
              <a:lnSpc>
                <a:spcPct val="100000"/>
              </a:lnSpc>
              <a:buNone/>
            </a:pPr>
            <a:endParaRPr lang="en-US" sz="1200" dirty="0"/>
          </a:p>
          <a:p>
            <a:pPr marL="0" indent="0">
              <a:lnSpc>
                <a:spcPct val="100000"/>
              </a:lnSpc>
              <a:buNone/>
            </a:pPr>
            <a:r>
              <a:rPr lang="en-US" sz="1200" dirty="0"/>
              <a:t>Rx only. © 2018 Cerus Corporation. INTERCEPT is a registered trademark of Cerus Corporation.</a:t>
            </a:r>
          </a:p>
          <a:p>
            <a:pPr>
              <a:lnSpc>
                <a:spcPct val="100000"/>
              </a:lnSpc>
            </a:pPr>
            <a:endParaRPr lang="en-US" sz="1200" dirty="0"/>
          </a:p>
        </p:txBody>
      </p:sp>
      <p:sp>
        <p:nvSpPr>
          <p:cNvPr id="7" name="Footer Placeholder 3">
            <a:extLst>
              <a:ext uri="{FF2B5EF4-FFF2-40B4-BE49-F238E27FC236}">
                <a16:creationId xmlns:a16="http://schemas.microsoft.com/office/drawing/2014/main" id="{54778B60-3EF6-4D94-967C-8AF5BE66D525}"/>
              </a:ext>
            </a:extLst>
          </p:cNvPr>
          <p:cNvSpPr txBox="1">
            <a:spLocks/>
          </p:cNvSpPr>
          <p:nvPr/>
        </p:nvSpPr>
        <p:spPr>
          <a:xfrm>
            <a:off x="7062651" y="6038482"/>
            <a:ext cx="5129349" cy="1579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September 6, 2022.</a:t>
            </a:r>
          </a:p>
        </p:txBody>
      </p:sp>
    </p:spTree>
    <p:extLst>
      <p:ext uri="{BB962C8B-B14F-4D97-AF65-F5344CB8AC3E}">
        <p14:creationId xmlns:p14="http://schemas.microsoft.com/office/powerpoint/2010/main" val="341089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Hypersensitivity to Psoralens</a:t>
            </a:r>
          </a:p>
        </p:txBody>
      </p:sp>
      <p:sp>
        <p:nvSpPr>
          <p:cNvPr id="3" name="Content Placeholder 2"/>
          <p:cNvSpPr>
            <a:spLocks noGrp="1"/>
          </p:cNvSpPr>
          <p:nvPr>
            <p:ph idx="1"/>
          </p:nvPr>
        </p:nvSpPr>
        <p:spPr/>
        <p:txBody>
          <a:bodyPr>
            <a:normAutofit/>
          </a:bodyPr>
          <a:lstStyle/>
          <a:p>
            <a:pPr marL="0" indent="0">
              <a:buNone/>
            </a:pPr>
            <a:r>
              <a:rPr lang="en-US" sz="2000" dirty="0"/>
              <a:t>US Package Insert</a:t>
            </a:r>
            <a:endParaRPr lang="en-US" dirty="0"/>
          </a:p>
          <a:p>
            <a:pPr lvl="1"/>
            <a:r>
              <a:rPr lang="en-US" dirty="0"/>
              <a:t>Contraindicated for preparation of platelet components intended for patients </a:t>
            </a:r>
            <a:r>
              <a:rPr lang="en-US" i="1" dirty="0"/>
              <a:t>with a </a:t>
            </a:r>
            <a:r>
              <a:rPr lang="en-US" b="1" i="1" u="sng" dirty="0"/>
              <a:t>history of hypersensitivity reaction to amotosalen or other psoralens. </a:t>
            </a:r>
          </a:p>
          <a:p>
            <a:pPr lvl="1"/>
            <a:r>
              <a:rPr lang="en-US" b="1" i="1" u="sng" dirty="0"/>
              <a:t>“Amotosalen” is the name of the specific psoralen used in the INTERCEPT Blood System treatment process</a:t>
            </a:r>
          </a:p>
          <a:p>
            <a:pPr lvl="0">
              <a:buFont typeface="Wingdings" panose="05000000000000000000" pitchFamily="2" charset="2"/>
              <a:buChar char="§"/>
            </a:pPr>
            <a:endParaRPr lang="en-US" sz="2000" dirty="0"/>
          </a:p>
          <a:p>
            <a:pPr marL="0" lvl="0" indent="0">
              <a:buNone/>
            </a:pPr>
            <a:r>
              <a:rPr lang="en-US" sz="2000" dirty="0"/>
              <a:t>Psoralen treated products have been in routine use in patients (20+ years) with over 10 million psoralen treated components administered with </a:t>
            </a:r>
            <a:r>
              <a:rPr lang="en-US" sz="2000" b="1" dirty="0"/>
              <a:t>no documented hypersensitivity reaction to psoralen reported to date </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b="1" dirty="0"/>
          </a:p>
          <a:p>
            <a:pPr>
              <a:buFont typeface="Wingdings" panose="05000000000000000000" pitchFamily="2" charset="2"/>
              <a:buChar char="§"/>
            </a:pPr>
            <a:endParaRPr lang="en-US" sz="2000" b="1" dirty="0"/>
          </a:p>
        </p:txBody>
      </p:sp>
      <p:sp>
        <p:nvSpPr>
          <p:cNvPr id="5" name="Footer Placeholder 3">
            <a:extLst>
              <a:ext uri="{FF2B5EF4-FFF2-40B4-BE49-F238E27FC236}">
                <a16:creationId xmlns:a16="http://schemas.microsoft.com/office/drawing/2014/main" id="{44949D37-C233-4E83-95E7-7766511D6795}"/>
              </a:ext>
            </a:extLst>
          </p:cNvPr>
          <p:cNvSpPr txBox="1">
            <a:spLocks/>
          </p:cNvSpPr>
          <p:nvPr/>
        </p:nvSpPr>
        <p:spPr>
          <a:xfrm>
            <a:off x="7036526" y="6038483"/>
            <a:ext cx="5155474" cy="1431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September 6, 2022.</a:t>
            </a:r>
          </a:p>
        </p:txBody>
      </p:sp>
      <p:sp>
        <p:nvSpPr>
          <p:cNvPr id="7" name="Slide Number Placeholder 3">
            <a:extLst>
              <a:ext uri="{FF2B5EF4-FFF2-40B4-BE49-F238E27FC236}">
                <a16:creationId xmlns:a16="http://schemas.microsoft.com/office/drawing/2014/main" id="{CA6217C6-CB1A-4A00-A031-750887FC00E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396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9" y="111339"/>
            <a:ext cx="11353801" cy="683947"/>
          </a:xfrm>
        </p:spPr>
        <p:txBody>
          <a:bodyPr>
            <a:noAutofit/>
          </a:bodyPr>
          <a:lstStyle/>
          <a:p>
            <a:r>
              <a:rPr lang="en-US" dirty="0"/>
              <a:t>Hypersensitivity reactions to Psoralens have not been documented to date </a:t>
            </a:r>
          </a:p>
        </p:txBody>
      </p:sp>
      <p:sp>
        <p:nvSpPr>
          <p:cNvPr id="3" name="Text Placeholder 2"/>
          <p:cNvSpPr>
            <a:spLocks noGrp="1"/>
          </p:cNvSpPr>
          <p:nvPr>
            <p:ph idx="1"/>
          </p:nvPr>
        </p:nvSpPr>
        <p:spPr>
          <a:xfrm>
            <a:off x="838200" y="1144629"/>
            <a:ext cx="5386431" cy="5032386"/>
          </a:xfrm>
        </p:spPr>
        <p:txBody>
          <a:bodyPr>
            <a:normAutofit/>
          </a:bodyPr>
          <a:lstStyle/>
          <a:p>
            <a:pPr>
              <a:buFont typeface="Wingdings" panose="05000000000000000000" pitchFamily="2" charset="2"/>
              <a:buChar char="§"/>
            </a:pPr>
            <a:r>
              <a:rPr lang="en-US" sz="2000" dirty="0"/>
              <a:t>Psoralens are present in a wide variety of foods so it is likely most people have ingested psoralens in their diet </a:t>
            </a:r>
          </a:p>
          <a:p>
            <a:pPr>
              <a:buFont typeface="Wingdings" panose="05000000000000000000" pitchFamily="2" charset="2"/>
              <a:buChar char="§"/>
            </a:pPr>
            <a:r>
              <a:rPr lang="en-US" sz="2000" dirty="0"/>
              <a:t>More psoralen is consumed in one stalk of celery than used to psoralen treat one unit of platelets</a:t>
            </a:r>
            <a:r>
              <a:rPr lang="en-US" sz="2000" baseline="30000" dirty="0"/>
              <a:t>1</a:t>
            </a:r>
            <a:endParaRPr lang="en-US" sz="2000" dirty="0"/>
          </a:p>
          <a:p>
            <a:pPr>
              <a:buFont typeface="Wingdings" panose="05000000000000000000" pitchFamily="2" charset="2"/>
              <a:buChar char="§"/>
            </a:pPr>
            <a:r>
              <a:rPr lang="en-US" sz="2000" dirty="0"/>
              <a:t>In addition, the majority of psoralen is filtered out of the platelet unit before it is sent to the hospital blood bank</a:t>
            </a:r>
          </a:p>
        </p:txBody>
      </p:sp>
      <p:graphicFrame>
        <p:nvGraphicFramePr>
          <p:cNvPr id="4" name="Table 3"/>
          <p:cNvGraphicFramePr>
            <a:graphicFrameLocks noGrp="1"/>
          </p:cNvGraphicFramePr>
          <p:nvPr>
            <p:extLst>
              <p:ext uri="{D42A27DB-BD31-4B8C-83A1-F6EECF244321}">
                <p14:modId xmlns:p14="http://schemas.microsoft.com/office/powerpoint/2010/main" val="87426007"/>
              </p:ext>
            </p:extLst>
          </p:nvPr>
        </p:nvGraphicFramePr>
        <p:xfrm>
          <a:off x="6568438" y="1144629"/>
          <a:ext cx="4613368" cy="3941175"/>
        </p:xfrm>
        <a:graphic>
          <a:graphicData uri="http://schemas.openxmlformats.org/drawingml/2006/table">
            <a:tbl>
              <a:tblPr firstRow="1" firstCol="1" bandRow="1">
                <a:tableStyleId>{E8B1032C-EA38-4F05-BA0D-38AFFFC7BED3}</a:tableStyleId>
              </a:tblPr>
              <a:tblGrid>
                <a:gridCol w="1153342">
                  <a:extLst>
                    <a:ext uri="{9D8B030D-6E8A-4147-A177-3AD203B41FA5}">
                      <a16:colId xmlns:a16="http://schemas.microsoft.com/office/drawing/2014/main" val="20000"/>
                    </a:ext>
                  </a:extLst>
                </a:gridCol>
                <a:gridCol w="1153342">
                  <a:extLst>
                    <a:ext uri="{9D8B030D-6E8A-4147-A177-3AD203B41FA5}">
                      <a16:colId xmlns:a16="http://schemas.microsoft.com/office/drawing/2014/main" val="20001"/>
                    </a:ext>
                  </a:extLst>
                </a:gridCol>
                <a:gridCol w="1153342">
                  <a:extLst>
                    <a:ext uri="{9D8B030D-6E8A-4147-A177-3AD203B41FA5}">
                      <a16:colId xmlns:a16="http://schemas.microsoft.com/office/drawing/2014/main" val="20002"/>
                    </a:ext>
                  </a:extLst>
                </a:gridCol>
                <a:gridCol w="1153342">
                  <a:extLst>
                    <a:ext uri="{9D8B030D-6E8A-4147-A177-3AD203B41FA5}">
                      <a16:colId xmlns:a16="http://schemas.microsoft.com/office/drawing/2014/main" val="20003"/>
                    </a:ext>
                  </a:extLst>
                </a:gridCol>
              </a:tblGrid>
              <a:tr h="602917">
                <a:tc gridSpan="4">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FOODS RICH IN PSORALEN</a:t>
                      </a:r>
                      <a:r>
                        <a:rPr lang="en-US" sz="2000" baseline="30000" dirty="0">
                          <a:solidFill>
                            <a:schemeClr val="bg1"/>
                          </a:solidFill>
                          <a:effectLst/>
                          <a:latin typeface="Arial" panose="020B0604020202020204" pitchFamily="34" charset="0"/>
                          <a:cs typeface="Arial" panose="020B0604020202020204" pitchFamily="34" charset="0"/>
                        </a:rPr>
                        <a:t>1</a:t>
                      </a:r>
                      <a:endParaRPr lang="en-US" sz="1400" b="1" baseline="90000" dirty="0">
                        <a:solidFill>
                          <a:schemeClr val="bg1"/>
                        </a:solidFill>
                        <a:effectLst/>
                        <a:latin typeface="Arial" panose="020B0604020202020204" pitchFamily="34" charset="0"/>
                        <a:ea typeface="Calibri"/>
                        <a:cs typeface="Arial" panose="020B0604020202020204" pitchFamily="34" charset="0"/>
                      </a:endParaRPr>
                    </a:p>
                  </a:txBody>
                  <a:tcPr marL="95301" marR="95301"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Anise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Cilantro</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Fennel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Lovage</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(Leaf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1"/>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Caraway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Coriander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Figs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Mustard Seed</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2"/>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Carrots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Cumin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Grapefruit</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Parsnips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3"/>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Celeriac</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Dill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Lemons/</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Limes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Root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4"/>
                  </a:ext>
                </a:extLst>
              </a:tr>
              <a:tr h="913896">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Chevril </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(French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Orange</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Turnips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2667000" y="6020253"/>
            <a:ext cx="9525000" cy="215444"/>
          </a:xfrm>
          <a:prstGeom prst="rect">
            <a:avLst/>
          </a:prstGeom>
        </p:spPr>
        <p:txBody>
          <a:bodyPr wrap="square">
            <a:spAutoFit/>
          </a:bodyPr>
          <a:lstStyle/>
          <a:p>
            <a:pPr marL="228600" indent="-228600" algn="r">
              <a:buFont typeface="+mj-lt"/>
              <a:buAutoNum type="arabicPeriod"/>
            </a:pPr>
            <a:r>
              <a:rPr lang="en-US" sz="800" dirty="0">
                <a:solidFill>
                  <a:prstClr val="black"/>
                </a:solidFill>
                <a:latin typeface="Arial" panose="020B0604020202020204" pitchFamily="34" charset="0"/>
                <a:cs typeface="Arial" panose="020B0604020202020204" pitchFamily="34" charset="0"/>
              </a:rPr>
              <a:t>Wagstaff, D.J. Dietary exposure to furocoumarins. Regul. Toxico. Pharmacol. 1991;14:261-272</a:t>
            </a:r>
          </a:p>
        </p:txBody>
      </p:sp>
      <p:sp>
        <p:nvSpPr>
          <p:cNvPr id="6" name="Slide Number Placeholder 3">
            <a:extLst>
              <a:ext uri="{FF2B5EF4-FFF2-40B4-BE49-F238E27FC236}">
                <a16:creationId xmlns:a16="http://schemas.microsoft.com/office/drawing/2014/main" id="{FA97E15B-454D-43E1-A81A-D7CC79D3478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1944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with Neonatal Phototherapy</a:t>
            </a:r>
          </a:p>
        </p:txBody>
      </p:sp>
      <p:sp>
        <p:nvSpPr>
          <p:cNvPr id="3" name="Text Placeholder 2"/>
          <p:cNvSpPr>
            <a:spLocks noGrp="1"/>
          </p:cNvSpPr>
          <p:nvPr>
            <p:ph idx="1"/>
          </p:nvPr>
        </p:nvSpPr>
        <p:spPr/>
        <p:txBody>
          <a:bodyPr/>
          <a:lstStyle/>
          <a:p>
            <a:r>
              <a:rPr lang="en-US" b="1" dirty="0"/>
              <a:t>US Package Insert</a:t>
            </a:r>
            <a:r>
              <a:rPr lang="en-US" b="1" baseline="30000" dirty="0"/>
              <a:t>1</a:t>
            </a:r>
            <a:endParaRPr lang="en-US" b="1" dirty="0"/>
          </a:p>
          <a:p>
            <a:pPr lvl="1"/>
            <a:r>
              <a:rPr lang="en-US" i="1" dirty="0"/>
              <a:t>Contraindicated for preparation of platelet components intended for neonatal patients treated with phototherapy devices that </a:t>
            </a:r>
            <a:r>
              <a:rPr lang="en-US" b="1" i="1" u="sng" dirty="0"/>
              <a:t>emit a peak energy wavelength less than 425 nm or have a lower bound of the emission bandwidth &lt;375 nm,</a:t>
            </a:r>
            <a:r>
              <a:rPr lang="en-US" i="1" u="sng" dirty="0"/>
              <a:t> </a:t>
            </a:r>
            <a:r>
              <a:rPr lang="en-US" i="1" dirty="0"/>
              <a:t>due to the potential for erythema resulting from interaction between ultraviolet light and </a:t>
            </a:r>
            <a:r>
              <a:rPr lang="en-US" i="1" dirty="0" err="1"/>
              <a:t>amotosalen</a:t>
            </a:r>
            <a:endParaRPr lang="en-US" i="1" dirty="0"/>
          </a:p>
          <a:p>
            <a:pPr>
              <a:buClr>
                <a:schemeClr val="tx2"/>
              </a:buClr>
              <a:buFont typeface="Wingdings" panose="05000000000000000000" pitchFamily="2" charset="2"/>
              <a:buChar char="§"/>
            </a:pPr>
            <a:r>
              <a:rPr lang="en-US" b="1" dirty="0"/>
              <a:t>American Academy of Pediatrics-Clinical Practice Guidelines</a:t>
            </a:r>
            <a:r>
              <a:rPr lang="en-US" b="1" baseline="30000" dirty="0"/>
              <a:t>2</a:t>
            </a:r>
            <a:endParaRPr lang="en-US" b="1" dirty="0"/>
          </a:p>
          <a:p>
            <a:pPr lvl="1"/>
            <a:r>
              <a:rPr lang="en-US" dirty="0"/>
              <a:t>Recommended spectrum for intensive phototherapy:  </a:t>
            </a:r>
            <a:r>
              <a:rPr lang="en-US" b="1" i="1" dirty="0"/>
              <a:t>460 – 490 nm</a:t>
            </a:r>
          </a:p>
          <a:p>
            <a:pPr lvl="1"/>
            <a:r>
              <a:rPr lang="en-US" dirty="0"/>
              <a:t>Intensive phototherapy requires a narrow-spectrum LED blue light at a wavelength around 475 nm</a:t>
            </a:r>
            <a:endParaRPr lang="en-US" sz="1050" dirty="0"/>
          </a:p>
          <a:p>
            <a:pPr marL="342900" lvl="1" indent="-342900">
              <a:buSzPct val="125000"/>
            </a:pPr>
            <a:r>
              <a:rPr lang="en-US" dirty="0"/>
              <a:t>None of the neonatal phototherapy devices approved for market in the US today emit a peak wavelength below 425 nm, and/or a lower bound of the emission bandwidth less than 375 nm</a:t>
            </a:r>
            <a:r>
              <a:rPr lang="en-US" baseline="30000" dirty="0"/>
              <a:t>3</a:t>
            </a:r>
            <a:r>
              <a:rPr lang="en-US" dirty="0"/>
              <a:t> </a:t>
            </a:r>
          </a:p>
          <a:p>
            <a:pPr lvl="1"/>
            <a:endParaRPr lang="en-US" sz="1600" dirty="0"/>
          </a:p>
        </p:txBody>
      </p:sp>
      <p:sp>
        <p:nvSpPr>
          <p:cNvPr id="5" name="Rectangle 4"/>
          <p:cNvSpPr/>
          <p:nvPr/>
        </p:nvSpPr>
        <p:spPr>
          <a:xfrm>
            <a:off x="7036526" y="5192346"/>
            <a:ext cx="5024846" cy="954107"/>
          </a:xfrm>
          <a:prstGeom prst="rect">
            <a:avLst/>
          </a:prstGeom>
        </p:spPr>
        <p:txBody>
          <a:bodyPr wrap="square">
            <a:spAutoFit/>
          </a:bodyPr>
          <a:lstStyle/>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The INTERCEPT Blood System for Platelets Package Insert, Cerus Corporation; September 6, 2022.</a:t>
            </a:r>
          </a:p>
          <a:p>
            <a:pPr marL="228600" indent="-228600" fontAlgn="base">
              <a:spcBef>
                <a:spcPct val="0"/>
              </a:spcBef>
              <a:spcAft>
                <a:spcPct val="0"/>
              </a:spcAft>
              <a:buFont typeface="+mj-lt"/>
              <a:buAutoNum type="arabicPeriod"/>
            </a:pPr>
            <a:r>
              <a:rPr lang="en-US" sz="800" dirty="0">
                <a:latin typeface="Arial" panose="020B0604020202020204" pitchFamily="34" charset="0"/>
                <a:cs typeface="Arial" panose="020B0604020202020204" pitchFamily="34" charset="0"/>
              </a:rPr>
              <a:t>Kemper et al. Clinical Practice Guideline Revision: Management of Hyperbilirubinemia in the Newborn Infant 35 or More Weeks of Gestation.  American Academy of Pediatrics (aap.org)Pediatrics (2022) 150 (3): e2022058859.Pediatric Clinical Practice Guidelines &amp; Policies, 16th edition. American Academy of Pediatrics; 2016. </a:t>
            </a:r>
          </a:p>
          <a:p>
            <a:pPr marL="228600" indent="-228600" fontAlgn="base">
              <a:spcBef>
                <a:spcPct val="0"/>
              </a:spcBef>
              <a:spcAft>
                <a:spcPct val="0"/>
              </a:spcAft>
              <a:buFont typeface="+mj-lt"/>
              <a:buAutoNum type="arabicPeriod"/>
            </a:pPr>
            <a:r>
              <a:rPr lang="en-US" sz="800" dirty="0" err="1">
                <a:latin typeface="Arial" panose="020B0604020202020204" pitchFamily="34" charset="0"/>
                <a:cs typeface="Arial" panose="020B0604020202020204" pitchFamily="34" charset="0"/>
              </a:rPr>
              <a:t>Bhutani</a:t>
            </a:r>
            <a:r>
              <a:rPr lang="en-US" sz="800" dirty="0">
                <a:latin typeface="Arial" panose="020B0604020202020204" pitchFamily="34" charset="0"/>
                <a:cs typeface="Arial" panose="020B0604020202020204" pitchFamily="34" charset="0"/>
              </a:rPr>
              <a:t> et al. Phototherapy to Prevent Severe Neonatal Hyperbilirubinemia in the Newborn Infant 35 or More Weeks of Gestation. Pediatrics 2011; 128(4):e1046-1052</a:t>
            </a:r>
          </a:p>
        </p:txBody>
      </p:sp>
      <p:sp>
        <p:nvSpPr>
          <p:cNvPr id="7" name="Slide Number Placeholder 3">
            <a:extLst>
              <a:ext uri="{FF2B5EF4-FFF2-40B4-BE49-F238E27FC236}">
                <a16:creationId xmlns:a16="http://schemas.microsoft.com/office/drawing/2014/main" id="{94580082-CDEA-4A81-AA6E-24E4D3A1063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07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INTERCEPT</a:t>
            </a:r>
            <a:r>
              <a:rPr lang="en-US" baseline="30000" dirty="0"/>
              <a:t>®</a:t>
            </a:r>
            <a:r>
              <a:rPr lang="en-US" dirty="0"/>
              <a:t> Blood System (psoralen treated) Platelets</a:t>
            </a:r>
          </a:p>
        </p:txBody>
      </p:sp>
      <p:sp>
        <p:nvSpPr>
          <p:cNvPr id="9" name="Text Placeholder 8"/>
          <p:cNvSpPr>
            <a:spLocks noGrp="1"/>
          </p:cNvSpPr>
          <p:nvPr>
            <p:ph idx="1"/>
          </p:nvPr>
        </p:nvSpPr>
        <p:spPr>
          <a:xfrm>
            <a:off x="838200" y="916027"/>
            <a:ext cx="10515600" cy="5032386"/>
          </a:xfrm>
        </p:spPr>
        <p:txBody>
          <a:bodyPr/>
          <a:lstStyle/>
          <a:p>
            <a:pPr marL="0" indent="0">
              <a:buNone/>
            </a:pPr>
            <a:r>
              <a:rPr lang="en-US" b="1" dirty="0"/>
              <a:t>DIFFERENCES IN PLATELET BAG APPEARANCE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444555"/>
            <a:ext cx="6248400" cy="4572000"/>
          </a:xfrm>
          <a:prstGeom prst="rect">
            <a:avLst/>
          </a:prstGeom>
          <a:solidFill>
            <a:schemeClr val="bg1">
              <a:lumMod val="75000"/>
            </a:schemeClr>
          </a:solidFill>
          <a:ln>
            <a:noFill/>
          </a:ln>
          <a:effectLst/>
        </p:spPr>
      </p:pic>
      <p:sp>
        <p:nvSpPr>
          <p:cNvPr id="4" name="Rectangle 3"/>
          <p:cNvSpPr/>
          <p:nvPr/>
        </p:nvSpPr>
        <p:spPr>
          <a:xfrm>
            <a:off x="7019657" y="1353138"/>
            <a:ext cx="4547538" cy="4093428"/>
          </a:xfrm>
          <a:prstGeom prst="rect">
            <a:avLst/>
          </a:prstGeom>
        </p:spPr>
        <p:txBody>
          <a:bodyPr wrap="square">
            <a:spAutoFit/>
          </a:bodyPr>
          <a:lstStyle/>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Bag is 2.8 inches longer, however the </a:t>
            </a:r>
            <a:r>
              <a:rPr lang="en-US" sz="2000" b="1" i="1" u="sng" dirty="0">
                <a:latin typeface="Arial" panose="020B0604020202020204" pitchFamily="34" charset="0"/>
                <a:cs typeface="Arial" panose="020B0604020202020204" pitchFamily="34" charset="0"/>
              </a:rPr>
              <a:t>platelet volume is the same</a:t>
            </a:r>
          </a:p>
          <a:p>
            <a:pPr marL="1200150" lvl="2" indent="-285750">
              <a:buClr>
                <a:schemeClr val="tx2"/>
              </a:buClr>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No IRRADIATION Sticker </a:t>
            </a:r>
          </a:p>
          <a:p>
            <a:pPr marL="1200150" lvl="2" indent="-285750">
              <a:buClr>
                <a:schemeClr val="tx2"/>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INTERCEPT BLOOD SYSTEM </a:t>
            </a:r>
            <a:r>
              <a:rPr lang="en-US" sz="2000" dirty="0">
                <a:latin typeface="Arial" panose="020B0604020202020204" pitchFamily="34" charset="0"/>
                <a:cs typeface="Arial" panose="020B0604020202020204" pitchFamily="34" charset="0"/>
              </a:rPr>
              <a:t>embossed across the top of the bag</a:t>
            </a: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p:txBody>
      </p:sp>
      <p:sp>
        <p:nvSpPr>
          <p:cNvPr id="10" name="Oval 23"/>
          <p:cNvSpPr>
            <a:spLocks noChangeArrowheads="1"/>
          </p:cNvSpPr>
          <p:nvPr/>
        </p:nvSpPr>
        <p:spPr bwMode="auto">
          <a:xfrm>
            <a:off x="3508863" y="3517873"/>
            <a:ext cx="515702"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1" name="Oval 23"/>
          <p:cNvSpPr>
            <a:spLocks noChangeArrowheads="1"/>
          </p:cNvSpPr>
          <p:nvPr/>
        </p:nvSpPr>
        <p:spPr bwMode="auto">
          <a:xfrm flipH="1">
            <a:off x="6393110" y="3611066"/>
            <a:ext cx="457200"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2" name="Oval 23"/>
          <p:cNvSpPr>
            <a:spLocks noChangeArrowheads="1"/>
          </p:cNvSpPr>
          <p:nvPr/>
        </p:nvSpPr>
        <p:spPr bwMode="auto">
          <a:xfrm rot="5400000">
            <a:off x="5380723" y="4337435"/>
            <a:ext cx="533402" cy="2916344"/>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3" name="TextBox 2"/>
          <p:cNvSpPr txBox="1"/>
          <p:nvPr/>
        </p:nvSpPr>
        <p:spPr>
          <a:xfrm>
            <a:off x="1270780" y="2052037"/>
            <a:ext cx="2695495" cy="369332"/>
          </a:xfrm>
          <a:prstGeom prst="rect">
            <a:avLst/>
          </a:prstGeom>
          <a:solidFill>
            <a:schemeClr val="bg1">
              <a:lumMod val="75000"/>
            </a:schemeClr>
          </a:solidFill>
        </p:spPr>
        <p:txBody>
          <a:bodyPr wrap="square" rtlCol="0">
            <a:spAutoFit/>
          </a:bodyPr>
          <a:lstStyle/>
          <a:p>
            <a:r>
              <a:rPr lang="en-US" b="1" dirty="0"/>
              <a:t>CONVENTIONAL PLATELET</a:t>
            </a:r>
            <a:endParaRPr lang="en-US" dirty="0"/>
          </a:p>
        </p:txBody>
      </p:sp>
      <p:sp>
        <p:nvSpPr>
          <p:cNvPr id="6" name="TextBox 5"/>
          <p:cNvSpPr txBox="1"/>
          <p:nvPr/>
        </p:nvSpPr>
        <p:spPr>
          <a:xfrm>
            <a:off x="4620119" y="2098204"/>
            <a:ext cx="2286000" cy="646331"/>
          </a:xfrm>
          <a:prstGeom prst="rect">
            <a:avLst/>
          </a:prstGeom>
          <a:noFill/>
        </p:spPr>
        <p:txBody>
          <a:bodyPr wrap="square" rtlCol="0">
            <a:spAutoFit/>
          </a:bodyPr>
          <a:lstStyle/>
          <a:p>
            <a:r>
              <a:rPr lang="en-US" b="1" dirty="0"/>
              <a:t>PSORALEN TREATED </a:t>
            </a:r>
          </a:p>
          <a:p>
            <a:r>
              <a:rPr lang="en-US" b="1" dirty="0"/>
              <a:t>           PLATELET</a:t>
            </a:r>
          </a:p>
        </p:txBody>
      </p:sp>
      <p:sp>
        <p:nvSpPr>
          <p:cNvPr id="13" name="Slide Number Placeholder 3">
            <a:extLst>
              <a:ext uri="{FF2B5EF4-FFF2-40B4-BE49-F238E27FC236}">
                <a16:creationId xmlns:a16="http://schemas.microsoft.com/office/drawing/2014/main" id="{EB94E064-DB40-455B-8B1D-0D3A8154FF40}"/>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382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Administration of INTERCEPT</a:t>
            </a:r>
            <a:r>
              <a:rPr lang="en-US" baseline="30000" dirty="0"/>
              <a:t>®</a:t>
            </a:r>
            <a:r>
              <a:rPr lang="en-US" dirty="0"/>
              <a:t> Blood System (psoralen-treated) Platelets</a:t>
            </a:r>
          </a:p>
        </p:txBody>
      </p:sp>
      <p:sp>
        <p:nvSpPr>
          <p:cNvPr id="4" name="Content Placeholder 3"/>
          <p:cNvSpPr>
            <a:spLocks noGrp="1"/>
          </p:cNvSpPr>
          <p:nvPr>
            <p:ph idx="1"/>
          </p:nvPr>
        </p:nvSpPr>
        <p:spPr>
          <a:xfrm>
            <a:off x="838200" y="1053736"/>
            <a:ext cx="10515600" cy="4936621"/>
          </a:xfrm>
        </p:spPr>
        <p:txBody>
          <a:bodyPr>
            <a:noAutofit/>
          </a:bodyPr>
          <a:lstStyle/>
          <a:p>
            <a:pPr lvl="0">
              <a:spcBef>
                <a:spcPts val="0"/>
              </a:spcBef>
              <a:spcAft>
                <a:spcPts val="1800"/>
              </a:spcAft>
              <a:buFont typeface="Wingdings" panose="05000000000000000000" pitchFamily="2" charset="2"/>
              <a:buChar char="§"/>
            </a:pPr>
            <a:r>
              <a:rPr lang="en-US" b="1" u="sng" dirty="0"/>
              <a:t>Platelet dosing and volume </a:t>
            </a:r>
            <a:r>
              <a:rPr lang="en-US" dirty="0"/>
              <a:t>of the psoralen-treated platelets are the </a:t>
            </a:r>
            <a:r>
              <a:rPr lang="en-US" b="1" u="sng" dirty="0"/>
              <a:t>same</a:t>
            </a:r>
            <a:r>
              <a:rPr lang="en-US" dirty="0"/>
              <a:t> as conventional platelet products.</a:t>
            </a:r>
          </a:p>
          <a:p>
            <a:pPr lvl="0">
              <a:spcBef>
                <a:spcPts val="0"/>
              </a:spcBef>
              <a:spcAft>
                <a:spcPts val="1800"/>
              </a:spcAft>
              <a:buFont typeface="Wingdings" panose="05000000000000000000" pitchFamily="2" charset="2"/>
              <a:buChar char="§"/>
            </a:pPr>
            <a:r>
              <a:rPr lang="en-US" b="1" u="sng" dirty="0"/>
              <a:t>Pre-medication and hang time </a:t>
            </a:r>
            <a:r>
              <a:rPr lang="en-US" dirty="0"/>
              <a:t>for psoralen-treated platelets are the same as conventional platelet products.</a:t>
            </a:r>
          </a:p>
          <a:p>
            <a:pPr lvl="0">
              <a:spcBef>
                <a:spcPts val="0"/>
              </a:spcBef>
              <a:spcAft>
                <a:spcPts val="1800"/>
              </a:spcAft>
              <a:buFont typeface="Wingdings" panose="05000000000000000000" pitchFamily="2" charset="2"/>
              <a:buChar char="§"/>
            </a:pPr>
            <a:r>
              <a:rPr lang="en-US" dirty="0"/>
              <a:t>Patients may receive </a:t>
            </a:r>
            <a:r>
              <a:rPr lang="en-US" b="1" u="sng" dirty="0"/>
              <a:t>both</a:t>
            </a:r>
            <a:r>
              <a:rPr lang="en-US" dirty="0"/>
              <a:t> conventional platelets and psoralen-treated platelets to fill their transfusion requirements.  </a:t>
            </a:r>
          </a:p>
          <a:p>
            <a:pPr lvl="0">
              <a:spcBef>
                <a:spcPts val="0"/>
              </a:spcBef>
              <a:spcAft>
                <a:spcPts val="1800"/>
              </a:spcAft>
              <a:buFont typeface="Wingdings" panose="05000000000000000000" pitchFamily="2" charset="2"/>
              <a:buChar char="§"/>
            </a:pPr>
            <a:r>
              <a:rPr lang="en-US" dirty="0"/>
              <a:t>Psoralen-treated platelets can be transfused in the </a:t>
            </a:r>
            <a:r>
              <a:rPr lang="en-US" b="1" dirty="0"/>
              <a:t>same line</a:t>
            </a:r>
            <a:r>
              <a:rPr lang="en-US" dirty="0"/>
              <a:t> as conventional platelets. </a:t>
            </a:r>
          </a:p>
        </p:txBody>
      </p:sp>
      <p:sp>
        <p:nvSpPr>
          <p:cNvPr id="5" name="Slide Number Placeholder 3">
            <a:extLst>
              <a:ext uri="{FF2B5EF4-FFF2-40B4-BE49-F238E27FC236}">
                <a16:creationId xmlns:a16="http://schemas.microsoft.com/office/drawing/2014/main" id="{83DF004D-36D4-46B6-A2E5-92D535D6904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29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INTERCEPT</a:t>
            </a:r>
            <a:r>
              <a:rPr lang="en-US" baseline="30000" dirty="0"/>
              <a:t>®</a:t>
            </a:r>
            <a:r>
              <a:rPr lang="en-US" dirty="0"/>
              <a:t> Blood System (Psoralen Treated) Platelet Labeling</a:t>
            </a:r>
          </a:p>
        </p:txBody>
      </p:sp>
      <p:sp>
        <p:nvSpPr>
          <p:cNvPr id="25" name="Content Placeholder 24"/>
          <p:cNvSpPr>
            <a:spLocks noGrp="1"/>
          </p:cNvSpPr>
          <p:nvPr>
            <p:ph idx="1"/>
          </p:nvPr>
        </p:nvSpPr>
        <p:spPr>
          <a:xfrm>
            <a:off x="365760" y="933302"/>
            <a:ext cx="11464195" cy="1512540"/>
          </a:xfrm>
        </p:spPr>
        <p:txBody>
          <a:bodyPr>
            <a:normAutofit fontScale="92500"/>
          </a:bodyPr>
          <a:lstStyle/>
          <a:p>
            <a:pPr lvl="2">
              <a:spcBef>
                <a:spcPts val="0"/>
              </a:spcBef>
              <a:buFont typeface="Wingdings" panose="05000000000000000000" pitchFamily="2" charset="2"/>
              <a:buChar char="§"/>
            </a:pPr>
            <a:r>
              <a:rPr lang="en-US" sz="2400" dirty="0"/>
              <a:t>Labeled as: </a:t>
            </a:r>
            <a:r>
              <a:rPr lang="en-US" sz="2200" u="sng" dirty="0"/>
              <a:t>APHERESIS PLATELETS (PAS-C ADDED) LEUKOCYTE REDUCED</a:t>
            </a:r>
            <a:endParaRPr lang="en-US" sz="2400" u="sng" dirty="0"/>
          </a:p>
          <a:p>
            <a:pPr lvl="3">
              <a:spcBef>
                <a:spcPts val="0"/>
              </a:spcBef>
            </a:pPr>
            <a:r>
              <a:rPr lang="en-US" sz="2200" dirty="0"/>
              <a:t>PAS-C is the solution that the platelets are collected in at the time of donation, if not in plasma  </a:t>
            </a:r>
            <a:endParaRPr lang="en-US" sz="2200" u="sng" dirty="0"/>
          </a:p>
          <a:p>
            <a:pPr lvl="2">
              <a:spcBef>
                <a:spcPts val="0"/>
              </a:spcBef>
              <a:buFont typeface="Wingdings" panose="05000000000000000000" pitchFamily="2" charset="2"/>
              <a:buChar char="§"/>
            </a:pPr>
            <a:r>
              <a:rPr lang="en-US" sz="2400" i="1" u="sng" dirty="0"/>
              <a:t>Note new wording added to label: </a:t>
            </a:r>
            <a:r>
              <a:rPr lang="en-US" sz="2400" u="sng" dirty="0"/>
              <a:t>PSORALEN TREATED</a:t>
            </a:r>
            <a:r>
              <a:rPr lang="en-US" sz="2400" dirty="0"/>
              <a:t> </a:t>
            </a:r>
            <a:endParaRPr lang="en-US" sz="2400" u="sng"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11" name="Text Placeholder 10"/>
          <p:cNvSpPr>
            <a:spLocks noGrp="1"/>
          </p:cNvSpPr>
          <p:nvPr>
            <p:ph type="body" sz="quarter" idx="4294967295"/>
          </p:nvPr>
        </p:nvSpPr>
        <p:spPr>
          <a:xfrm>
            <a:off x="4727575" y="804863"/>
            <a:ext cx="7464425" cy="381000"/>
          </a:xfrm>
        </p:spPr>
        <p:txBody>
          <a:bodyPr>
            <a:normAutofit fontScale="92500" lnSpcReduction="10000"/>
          </a:bodyPr>
          <a:lstStyle/>
          <a:p>
            <a:endParaRPr lang="en-US" dirty="0"/>
          </a:p>
          <a:p>
            <a:endParaRPr lang="en-US" dirty="0"/>
          </a:p>
          <a:p>
            <a:endParaRPr lang="en-US" dirty="0"/>
          </a:p>
        </p:txBody>
      </p:sp>
      <p:sp>
        <p:nvSpPr>
          <p:cNvPr id="10" name="Slide Number Placeholder 3">
            <a:extLst>
              <a:ext uri="{FF2B5EF4-FFF2-40B4-BE49-F238E27FC236}">
                <a16:creationId xmlns:a16="http://schemas.microsoft.com/office/drawing/2014/main" id="{A4DA4799-94AC-4CC3-BB03-93BF5D7F482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EDD66F9F-BDF1-442E-BE19-BA3844318C5F}"/>
              </a:ext>
            </a:extLst>
          </p:cNvPr>
          <p:cNvPicPr>
            <a:picLocks noChangeAspect="1"/>
          </p:cNvPicPr>
          <p:nvPr/>
        </p:nvPicPr>
        <p:blipFill rotWithShape="1">
          <a:blip r:embed="rId4"/>
          <a:srcRect r="9147"/>
          <a:stretch/>
        </p:blipFill>
        <p:spPr>
          <a:xfrm>
            <a:off x="2420402" y="2696304"/>
            <a:ext cx="3544885" cy="3200400"/>
          </a:xfrm>
          <a:prstGeom prst="rect">
            <a:avLst/>
          </a:prstGeom>
          <a:ln w="9525">
            <a:solidFill>
              <a:schemeClr val="tx1"/>
            </a:solidFill>
          </a:ln>
        </p:spPr>
      </p:pic>
      <p:pic>
        <p:nvPicPr>
          <p:cNvPr id="17" name="Picture 16">
            <a:extLst>
              <a:ext uri="{FF2B5EF4-FFF2-40B4-BE49-F238E27FC236}">
                <a16:creationId xmlns:a16="http://schemas.microsoft.com/office/drawing/2014/main" id="{E1C057A4-2D30-4327-B437-F5CCCAC95CD6}"/>
              </a:ext>
            </a:extLst>
          </p:cNvPr>
          <p:cNvPicPr>
            <a:picLocks noChangeAspect="1"/>
          </p:cNvPicPr>
          <p:nvPr/>
        </p:nvPicPr>
        <p:blipFill rotWithShape="1">
          <a:blip r:embed="rId5"/>
          <a:srcRect t="1326" r="8342" b="-1"/>
          <a:stretch/>
        </p:blipFill>
        <p:spPr>
          <a:xfrm>
            <a:off x="6899817" y="2696304"/>
            <a:ext cx="3305399" cy="3200400"/>
          </a:xfrm>
          <a:prstGeom prst="rect">
            <a:avLst/>
          </a:prstGeom>
          <a:ln w="9525">
            <a:solidFill>
              <a:schemeClr val="tx1"/>
            </a:solidFill>
          </a:ln>
        </p:spPr>
      </p:pic>
      <p:sp>
        <p:nvSpPr>
          <p:cNvPr id="18" name="Speech Bubble: Oval 17">
            <a:extLst>
              <a:ext uri="{FF2B5EF4-FFF2-40B4-BE49-F238E27FC236}">
                <a16:creationId xmlns:a16="http://schemas.microsoft.com/office/drawing/2014/main" id="{C8E451E1-4A0C-49C0-A090-D5E13BD1C0CD}"/>
              </a:ext>
            </a:extLst>
          </p:cNvPr>
          <p:cNvSpPr/>
          <p:nvPr/>
        </p:nvSpPr>
        <p:spPr>
          <a:xfrm>
            <a:off x="5751348" y="2726542"/>
            <a:ext cx="1770663" cy="1968784"/>
          </a:xfrm>
          <a:prstGeom prst="wedgeEllipseCallout">
            <a:avLst>
              <a:gd name="adj1" fmla="val 22542"/>
              <a:gd name="adj2" fmla="val 42328"/>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a:t>
            </a:r>
          </a:p>
          <a:p>
            <a:pPr algn="ctr"/>
            <a:r>
              <a:rPr lang="en-US" sz="1400" dirty="0">
                <a:latin typeface="Arial" panose="020B0604020202020204" pitchFamily="34" charset="0"/>
                <a:cs typeface="Arial" panose="020B0604020202020204" pitchFamily="34" charset="0"/>
              </a:rPr>
              <a:t>PAS-C ADDED LEUKOCYTES REDUCED PSORALEN-TREATED</a:t>
            </a:r>
          </a:p>
        </p:txBody>
      </p:sp>
      <p:sp>
        <p:nvSpPr>
          <p:cNvPr id="19" name="Speech Bubble: Oval 18">
            <a:extLst>
              <a:ext uri="{FF2B5EF4-FFF2-40B4-BE49-F238E27FC236}">
                <a16:creationId xmlns:a16="http://schemas.microsoft.com/office/drawing/2014/main" id="{EC8F7747-26CC-4D8A-B576-F3EF8B4DF850}"/>
              </a:ext>
            </a:extLst>
          </p:cNvPr>
          <p:cNvSpPr/>
          <p:nvPr/>
        </p:nvSpPr>
        <p:spPr>
          <a:xfrm>
            <a:off x="1428356" y="2808460"/>
            <a:ext cx="1709928" cy="1886866"/>
          </a:xfrm>
          <a:prstGeom prst="wedgeEllipseCallout">
            <a:avLst>
              <a:gd name="adj1" fmla="val 31857"/>
              <a:gd name="adj2" fmla="val 68375"/>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 LEUKOCYTES REDUCED PSORALEN-TREATED</a:t>
            </a:r>
          </a:p>
        </p:txBody>
      </p:sp>
    </p:spTree>
    <p:custDataLst>
      <p:tags r:id="rId1"/>
    </p:custDataLst>
    <p:extLst>
      <p:ext uri="{BB962C8B-B14F-4D97-AF65-F5344CB8AC3E}">
        <p14:creationId xmlns:p14="http://schemas.microsoft.com/office/powerpoint/2010/main" val="3580589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30414"/>
            <a:ext cx="10515600" cy="568149"/>
          </a:xfrm>
        </p:spPr>
        <p:txBody>
          <a:bodyPr>
            <a:noAutofit/>
          </a:bodyPr>
          <a:lstStyle/>
          <a:p>
            <a:r>
              <a:rPr lang="en-US" dirty="0"/>
              <a:t>IRRADIATED VS. PSORALEN TREATED </a:t>
            </a:r>
            <a:br>
              <a:rPr lang="en-US" dirty="0"/>
            </a:br>
            <a:r>
              <a:rPr lang="en-US" dirty="0"/>
              <a:t>Platelet Labeling</a:t>
            </a:r>
          </a:p>
        </p:txBody>
      </p:sp>
      <p:sp>
        <p:nvSpPr>
          <p:cNvPr id="8" name="Content Placeholder 7"/>
          <p:cNvSpPr>
            <a:spLocks noGrp="1"/>
          </p:cNvSpPr>
          <p:nvPr>
            <p:ph idx="1"/>
          </p:nvPr>
        </p:nvSpPr>
        <p:spPr>
          <a:xfrm>
            <a:off x="838200" y="1306285"/>
            <a:ext cx="5384800" cy="4642127"/>
          </a:xfrm>
        </p:spPr>
        <p:txBody>
          <a:bodyPr>
            <a:noAutofit/>
          </a:bodyPr>
          <a:lstStyle/>
          <a:p>
            <a:pPr>
              <a:lnSpc>
                <a:spcPct val="100000"/>
              </a:lnSpc>
              <a:spcBef>
                <a:spcPts val="0"/>
              </a:spcBef>
              <a:spcAft>
                <a:spcPts val="1800"/>
              </a:spcAft>
              <a:buFont typeface="Wingdings" panose="05000000000000000000" pitchFamily="2" charset="2"/>
              <a:buChar char="§"/>
            </a:pPr>
            <a:r>
              <a:rPr lang="en-US" dirty="0"/>
              <a:t>An INTERCEPT treated (psoralen treated) platelet unit may be administered when an irradiated platelet unit is ordered.  </a:t>
            </a:r>
          </a:p>
          <a:p>
            <a:pPr>
              <a:lnSpc>
                <a:spcPct val="100000"/>
              </a:lnSpc>
              <a:spcBef>
                <a:spcPts val="0"/>
              </a:spcBef>
              <a:spcAft>
                <a:spcPts val="1800"/>
              </a:spcAft>
              <a:buFont typeface="Wingdings" panose="05000000000000000000" pitchFamily="2" charset="2"/>
              <a:buChar char="§"/>
            </a:pPr>
            <a:r>
              <a:rPr lang="en-US" dirty="0"/>
              <a:t>Psoralen treatment is an FDA approved alternative to gamma irradiation for the prevention of Transfusion Associated Graft vs. Host Disease (TA-GVHD)</a:t>
            </a:r>
          </a:p>
          <a:p>
            <a:pPr>
              <a:lnSpc>
                <a:spcPct val="100000"/>
              </a:lnSpc>
              <a:spcBef>
                <a:spcPts val="0"/>
              </a:spcBef>
              <a:spcAft>
                <a:spcPts val="1800"/>
              </a:spcAft>
              <a:buFont typeface="Wingdings" panose="05000000000000000000" pitchFamily="2" charset="2"/>
              <a:buChar char="§"/>
            </a:pPr>
            <a:r>
              <a:rPr lang="en-US" dirty="0"/>
              <a:t>NO Rad-</a:t>
            </a:r>
            <a:r>
              <a:rPr lang="en-US" dirty="0" err="1"/>
              <a:t>Sure</a:t>
            </a:r>
            <a:r>
              <a:rPr lang="en-US" baseline="30000" dirty="0" err="1"/>
              <a:t>TM</a:t>
            </a:r>
            <a:r>
              <a:rPr lang="en-US" dirty="0"/>
              <a:t> sticker will be present on the psoralen treated platelets </a:t>
            </a:r>
          </a:p>
          <a:p>
            <a:pPr>
              <a:lnSpc>
                <a:spcPct val="100000"/>
              </a:lnSpc>
              <a:spcBef>
                <a:spcPts val="0"/>
              </a:spcBef>
              <a:spcAft>
                <a:spcPts val="1800"/>
              </a:spcAft>
              <a:buFont typeface="Wingdings" panose="05000000000000000000" pitchFamily="2" charset="2"/>
              <a:buChar char="§"/>
            </a:pPr>
            <a:r>
              <a:rPr lang="en-US" dirty="0"/>
              <a:t>An auxiliary sticker or tie tag as pictured (yellow) may be added to a psoralen treated platelet </a:t>
            </a:r>
          </a:p>
          <a:p>
            <a:pPr marL="0" indent="0">
              <a:lnSpc>
                <a:spcPct val="100000"/>
              </a:lnSpc>
              <a:spcBef>
                <a:spcPts val="0"/>
              </a:spcBef>
              <a:spcAft>
                <a:spcPts val="1800"/>
              </a:spcAft>
              <a:buNone/>
            </a:pPr>
            <a:endParaRPr lang="en-US" dirty="0">
              <a:solidFill>
                <a:schemeClr val="tx1">
                  <a:lumMod val="65000"/>
                  <a:lumOff val="35000"/>
                </a:schemeClr>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00" y="1257451"/>
            <a:ext cx="3768020" cy="2583786"/>
          </a:xfrm>
          <a:prstGeom prst="rect">
            <a:avLst/>
          </a:prstGeom>
        </p:spPr>
      </p:pic>
      <p:sp>
        <p:nvSpPr>
          <p:cNvPr id="4" name="Rectangle 3"/>
          <p:cNvSpPr/>
          <p:nvPr/>
        </p:nvSpPr>
        <p:spPr>
          <a:xfrm>
            <a:off x="6308500" y="4158624"/>
            <a:ext cx="3768020" cy="738664"/>
          </a:xfrm>
          <a:prstGeom prst="rect">
            <a:avLst/>
          </a:prstGeom>
          <a:solidFill>
            <a:srgbClr val="FFFF00"/>
          </a:solidFill>
          <a:ln>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PSORALEN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TREATMENT of platelets is an FDA approved alternative to GAMMA IRRADIATION of platelets. </a:t>
            </a:r>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D313D09-ACBB-46E9-A166-99233D8B7131}"/>
              </a:ext>
            </a:extLst>
          </p:cNvPr>
          <p:cNvSpPr txBox="1"/>
          <p:nvPr/>
        </p:nvSpPr>
        <p:spPr>
          <a:xfrm>
            <a:off x="10076520" y="3627348"/>
            <a:ext cx="1469005" cy="2000548"/>
          </a:xfrm>
          <a:prstGeom prst="rect">
            <a:avLst/>
          </a:prstGeom>
          <a:noFill/>
        </p:spPr>
        <p:txBody>
          <a:bodyPr wrap="square" lIns="0" tIns="0" rIns="0" bIns="0" rtlCol="0">
            <a:spAutoFit/>
          </a:bodyPr>
          <a:lstStyle/>
          <a:p>
            <a:r>
              <a:rPr lang="en-US" sz="13000" b="1" dirty="0">
                <a:solidFill>
                  <a:srgbClr val="00B050"/>
                </a:solidFill>
                <a:sym typeface="Wingdings" panose="05000000000000000000" pitchFamily="2" charset="2"/>
              </a:rPr>
              <a:t></a:t>
            </a:r>
            <a:endParaRPr lang="en-US" sz="13000" b="1" dirty="0">
              <a:solidFill>
                <a:srgbClr val="00B050"/>
              </a:solidFill>
            </a:endParaRPr>
          </a:p>
        </p:txBody>
      </p:sp>
      <p:sp>
        <p:nvSpPr>
          <p:cNvPr id="12" name="TextBox 11">
            <a:extLst>
              <a:ext uri="{FF2B5EF4-FFF2-40B4-BE49-F238E27FC236}">
                <a16:creationId xmlns:a16="http://schemas.microsoft.com/office/drawing/2014/main" id="{531FA0B9-CF3F-4A81-BE78-2F4A4382A67F}"/>
              </a:ext>
            </a:extLst>
          </p:cNvPr>
          <p:cNvSpPr txBox="1"/>
          <p:nvPr/>
        </p:nvSpPr>
        <p:spPr>
          <a:xfrm>
            <a:off x="9986340" y="1673773"/>
            <a:ext cx="1480226" cy="1846659"/>
          </a:xfrm>
          <a:prstGeom prst="rect">
            <a:avLst/>
          </a:prstGeom>
          <a:noFill/>
        </p:spPr>
        <p:txBody>
          <a:bodyPr wrap="square" lIns="0" tIns="0" rIns="0" bIns="0" rtlCol="0">
            <a:spAutoFit/>
          </a:bodyPr>
          <a:lstStyle/>
          <a:p>
            <a:r>
              <a:rPr lang="en-US" sz="12000" b="1" dirty="0">
                <a:solidFill>
                  <a:schemeClr val="tx2"/>
                </a:solidFill>
                <a:sym typeface="Wingdings" panose="05000000000000000000" pitchFamily="2" charset="2"/>
              </a:rPr>
              <a:t></a:t>
            </a:r>
            <a:endParaRPr lang="en-US" sz="12000" b="1" dirty="0">
              <a:solidFill>
                <a:schemeClr val="tx2"/>
              </a:solidFill>
            </a:endParaRPr>
          </a:p>
        </p:txBody>
      </p:sp>
      <p:sp>
        <p:nvSpPr>
          <p:cNvPr id="10" name="Rectangle 9">
            <a:extLst>
              <a:ext uri="{FF2B5EF4-FFF2-40B4-BE49-F238E27FC236}">
                <a16:creationId xmlns:a16="http://schemas.microsoft.com/office/drawing/2014/main" id="{166B5A12-FA24-4E43-90FD-8D7CAF3FB8F3}"/>
              </a:ext>
            </a:extLst>
          </p:cNvPr>
          <p:cNvSpPr/>
          <p:nvPr/>
        </p:nvSpPr>
        <p:spPr>
          <a:xfrm>
            <a:off x="6223000" y="1184047"/>
            <a:ext cx="5384800" cy="2678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7604EC-73E1-447F-B407-ECAEA2329FD5}"/>
              </a:ext>
            </a:extLst>
          </p:cNvPr>
          <p:cNvSpPr/>
          <p:nvPr/>
        </p:nvSpPr>
        <p:spPr>
          <a:xfrm>
            <a:off x="6223000" y="3858015"/>
            <a:ext cx="5386197" cy="1433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D5F5758-A1C6-467F-8FBD-63D9CFB0293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525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419"/>
            <a:ext cx="10515600" cy="457200"/>
          </a:xfrm>
        </p:spPr>
        <p:txBody>
          <a:bodyPr>
            <a:noAutofit/>
          </a:bodyPr>
          <a:lstStyle/>
          <a:p>
            <a:pPr algn="l"/>
            <a:r>
              <a:rPr lang="en-US" dirty="0"/>
              <a:t>Do You Think About the Risk of These Viruses Being Potentially Transmitted By Transfusions? </a:t>
            </a:r>
          </a:p>
        </p:txBody>
      </p:sp>
      <p:sp>
        <p:nvSpPr>
          <p:cNvPr id="9" name="Slide Number Placeholder 3">
            <a:extLst>
              <a:ext uri="{FF2B5EF4-FFF2-40B4-BE49-F238E27FC236}">
                <a16:creationId xmlns:a16="http://schemas.microsoft.com/office/drawing/2014/main" id="{510CD4B0-CA02-4EEB-AFBA-9F976E48716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3" name="Picture 2" descr="PHIL Image 107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57400" y="1371600"/>
            <a:ext cx="4914900" cy="3622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1" y="1624637"/>
            <a:ext cx="2590801" cy="523220"/>
          </a:xfrm>
          <a:prstGeom prst="rect">
            <a:avLst/>
          </a:prstGeom>
        </p:spPr>
        <p:txBody>
          <a:bodyPr wrap="square">
            <a:spAutoFit/>
          </a:bodyPr>
          <a:lstStyle/>
          <a:p>
            <a:r>
              <a:rPr lang="en-US" sz="2800" b="1" dirty="0">
                <a:solidFill>
                  <a:prstClr val="white"/>
                </a:solidFill>
              </a:rPr>
              <a:t>Hepatitis C</a:t>
            </a:r>
          </a:p>
        </p:txBody>
      </p:sp>
      <p:pic>
        <p:nvPicPr>
          <p:cNvPr id="5" name="Picture 2" descr="PHIL Image 1127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141873"/>
            <a:ext cx="4724400" cy="3725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2141872"/>
            <a:ext cx="3200400" cy="892552"/>
          </a:xfrm>
          <a:prstGeom prst="rect">
            <a:avLst/>
          </a:prstGeom>
        </p:spPr>
        <p:txBody>
          <a:bodyPr wrap="square">
            <a:spAutoFit/>
          </a:bodyPr>
          <a:lstStyle/>
          <a:p>
            <a:pPr algn="r">
              <a:defRPr/>
            </a:pPr>
            <a:r>
              <a:rPr lang="en-US" sz="2400" b="1" kern="0" dirty="0">
                <a:solidFill>
                  <a:srgbClr val="FFFFFF"/>
                </a:solidFill>
              </a:rPr>
              <a:t>                                                                    </a:t>
            </a:r>
            <a:r>
              <a:rPr lang="en-US" sz="2800" b="1" kern="0" dirty="0">
                <a:solidFill>
                  <a:srgbClr val="FFFFFF"/>
                </a:solidFill>
              </a:rPr>
              <a:t>HIV</a:t>
            </a:r>
          </a:p>
        </p:txBody>
      </p:sp>
      <p:sp>
        <p:nvSpPr>
          <p:cNvPr id="7" name="TextBox 6"/>
          <p:cNvSpPr txBox="1"/>
          <p:nvPr/>
        </p:nvSpPr>
        <p:spPr>
          <a:xfrm>
            <a:off x="1981201" y="5114972"/>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
        <p:nvSpPr>
          <p:cNvPr id="8" name="TextBox 7"/>
          <p:cNvSpPr txBox="1"/>
          <p:nvPr/>
        </p:nvSpPr>
        <p:spPr>
          <a:xfrm>
            <a:off x="5486401" y="5819764"/>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Tree>
    <p:custDataLst>
      <p:tags r:id="rId1"/>
    </p:custDataLst>
    <p:extLst>
      <p:ext uri="{BB962C8B-B14F-4D97-AF65-F5344CB8AC3E}">
        <p14:creationId xmlns:p14="http://schemas.microsoft.com/office/powerpoint/2010/main" val="354470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08862"/>
            <a:ext cx="10515600" cy="457200"/>
          </a:xfrm>
        </p:spPr>
        <p:txBody>
          <a:bodyPr>
            <a:normAutofit/>
          </a:bodyPr>
          <a:lstStyle/>
          <a:p>
            <a:pPr algn="l"/>
            <a:r>
              <a:rPr lang="en-US" dirty="0"/>
              <a:t>Do You Think About the Risk of CMV Transmission? </a:t>
            </a:r>
          </a:p>
        </p:txBody>
      </p:sp>
      <p:sp>
        <p:nvSpPr>
          <p:cNvPr id="6" name="Slide Number Placeholder 3">
            <a:extLst>
              <a:ext uri="{FF2B5EF4-FFF2-40B4-BE49-F238E27FC236}">
                <a16:creationId xmlns:a16="http://schemas.microsoft.com/office/drawing/2014/main" id="{BE360E17-EBA4-4908-B652-A0E81300940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 name="Content Placeholder 1"/>
          <p:cNvSpPr>
            <a:spLocks noGrp="1"/>
          </p:cNvSpPr>
          <p:nvPr>
            <p:ph idx="1"/>
          </p:nvPr>
        </p:nvSpPr>
        <p:spPr>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sz="2400" dirty="0"/>
              <a:t>Platelets that are either leuko-reduced or CMV-seronegative are often referred to as “CMV-safe” or “CMV Negative” by hospital transfusion services</a:t>
            </a:r>
          </a:p>
          <a:p>
            <a:pPr>
              <a:lnSpc>
                <a:spcPct val="100000"/>
              </a:lnSpc>
              <a:spcBef>
                <a:spcPts val="0"/>
              </a:spcBef>
              <a:spcAft>
                <a:spcPts val="1200"/>
              </a:spcAft>
              <a:buFont typeface="Wingdings" panose="05000000000000000000" pitchFamily="2" charset="2"/>
              <a:buChar char="§"/>
            </a:pPr>
            <a:r>
              <a:rPr lang="en-US" sz="2400" dirty="0"/>
              <a:t>“CMV-safe” or “CMV Negative” units may still carry a 2.4%</a:t>
            </a:r>
            <a:r>
              <a:rPr lang="en-US" sz="2400" baseline="30000" dirty="0"/>
              <a:t>1</a:t>
            </a:r>
            <a:r>
              <a:rPr lang="en-US" sz="2400" dirty="0"/>
              <a:t> - 6.5%</a:t>
            </a:r>
            <a:r>
              <a:rPr lang="en-US" sz="2400" baseline="30000" dirty="0"/>
              <a:t>2</a:t>
            </a:r>
            <a:r>
              <a:rPr lang="en-US" sz="2400" dirty="0"/>
              <a:t> risk of CMV transmission</a:t>
            </a:r>
          </a:p>
          <a:p>
            <a:pPr>
              <a:lnSpc>
                <a:spcPct val="100000"/>
              </a:lnSpc>
              <a:spcBef>
                <a:spcPts val="0"/>
              </a:spcBef>
              <a:spcAft>
                <a:spcPts val="1200"/>
              </a:spcAft>
              <a:buFont typeface="Wingdings" panose="05000000000000000000" pitchFamily="2" charset="2"/>
              <a:buChar char="§"/>
            </a:pPr>
            <a:r>
              <a:rPr lang="en-US" sz="2400" dirty="0"/>
              <a:t>Bone Marrow Transplant (BMT), pediatric, and neonate patients are most susceptible to transmission of CMV</a:t>
            </a:r>
          </a:p>
          <a:p>
            <a:pPr lvl="1">
              <a:lnSpc>
                <a:spcPct val="100000"/>
              </a:lnSpc>
              <a:spcBef>
                <a:spcPts val="0"/>
              </a:spcBef>
              <a:spcAft>
                <a:spcPts val="1200"/>
              </a:spcAft>
            </a:pPr>
            <a:r>
              <a:rPr lang="en-US" dirty="0"/>
              <a:t>15-20% mortality rate among BMT patients that get CMV</a:t>
            </a:r>
            <a:r>
              <a:rPr lang="en-US" baseline="30000" dirty="0"/>
              <a:t>3</a:t>
            </a:r>
          </a:p>
          <a:p>
            <a:pPr lvl="1">
              <a:lnSpc>
                <a:spcPct val="100000"/>
              </a:lnSpc>
              <a:spcBef>
                <a:spcPts val="0"/>
              </a:spcBef>
              <a:spcAft>
                <a:spcPts val="1200"/>
              </a:spcAft>
            </a:pPr>
            <a:r>
              <a:rPr lang="en-US" dirty="0"/>
              <a:t>CMV pneumonia is associated with mortality rate of 80-90%</a:t>
            </a:r>
            <a:r>
              <a:rPr lang="en-US" baseline="30000" dirty="0"/>
              <a:t>3</a:t>
            </a:r>
            <a:endParaRPr lang="en-US" u="sng" dirty="0"/>
          </a:p>
          <a:p>
            <a:pPr>
              <a:buFont typeface="Wingdings" panose="05000000000000000000" pitchFamily="2" charset="2"/>
              <a:buChar char="§"/>
            </a:pPr>
            <a:endParaRPr lang="en-US" sz="2000" dirty="0"/>
          </a:p>
        </p:txBody>
      </p:sp>
      <p:sp>
        <p:nvSpPr>
          <p:cNvPr id="5" name="Rectangle 4"/>
          <p:cNvSpPr/>
          <p:nvPr/>
        </p:nvSpPr>
        <p:spPr>
          <a:xfrm>
            <a:off x="9544050" y="5816732"/>
            <a:ext cx="2647950" cy="461665"/>
          </a:xfrm>
          <a:prstGeom prst="rect">
            <a:avLst/>
          </a:prstGeom>
        </p:spPr>
        <p:txBody>
          <a:bodyPr wrap="square">
            <a:spAutoFit/>
          </a:bodyPr>
          <a:lstStyle/>
          <a:p>
            <a:pPr lvl="0"/>
            <a:r>
              <a:rPr lang="en-US" sz="800" dirty="0">
                <a:latin typeface="Arial" panose="020B0604020202020204" pitchFamily="34" charset="0"/>
                <a:cs typeface="Arial" panose="020B0604020202020204" pitchFamily="34" charset="0"/>
              </a:rPr>
              <a:t>1 . Bowden et al. Blood. 1995; 86(9):3598-3603.</a:t>
            </a:r>
          </a:p>
          <a:p>
            <a:pPr fontAlgn="base"/>
            <a:r>
              <a:rPr lang="en-US" sz="800" dirty="0">
                <a:latin typeface="Arial" panose="020B0604020202020204" pitchFamily="34" charset="0"/>
                <a:cs typeface="Arial" panose="020B0604020202020204" pitchFamily="34" charset="0"/>
              </a:rPr>
              <a:t>2.  Wu et al. Transfusion. 2010; 50:776-786.</a:t>
            </a:r>
          </a:p>
          <a:p>
            <a:pPr fontAlgn="base"/>
            <a:r>
              <a:rPr lang="en-US" sz="800" dirty="0">
                <a:latin typeface="Arial" panose="020B0604020202020204" pitchFamily="34" charset="0"/>
                <a:cs typeface="Arial" panose="020B0604020202020204" pitchFamily="34" charset="0"/>
              </a:rPr>
              <a:t>3. Sable CA, et al. Clin Infect Dis. 1994;18:273-281.</a:t>
            </a:r>
          </a:p>
        </p:txBody>
      </p:sp>
    </p:spTree>
    <p:extLst>
      <p:ext uri="{BB962C8B-B14F-4D97-AF65-F5344CB8AC3E}">
        <p14:creationId xmlns:p14="http://schemas.microsoft.com/office/powerpoint/2010/main" val="1243636143"/>
      </p:ext>
    </p:extLst>
  </p:cSld>
  <p:clrMapOvr>
    <a:masterClrMapping/>
  </p:clrMapOvr>
  <mc:AlternateContent xmlns:mc="http://schemas.openxmlformats.org/markup-compatibility/2006" xmlns:p14="http://schemas.microsoft.com/office/powerpoint/2010/main">
    <mc:Choice Requires="p14">
      <p:transition spd="slow" p14:dur="2000" advTm="35976"/>
    </mc:Choice>
    <mc:Fallback xmlns="">
      <p:transition spd="slow" advTm="359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39"/>
            <a:ext cx="10515600" cy="750427"/>
          </a:xfrm>
        </p:spPr>
        <p:txBody>
          <a:bodyPr>
            <a:noAutofit/>
          </a:bodyPr>
          <a:lstStyle/>
          <a:p>
            <a:pPr algn="l"/>
            <a:r>
              <a:rPr lang="en-US" dirty="0"/>
              <a:t>Do You Think About the Risk of Babesia Transmission in a Transfusion? </a:t>
            </a:r>
          </a:p>
        </p:txBody>
      </p:sp>
      <p:sp>
        <p:nvSpPr>
          <p:cNvPr id="11" name="Content Placeholder 10"/>
          <p:cNvSpPr>
            <a:spLocks noGrp="1"/>
          </p:cNvSpPr>
          <p:nvPr>
            <p:ph idx="1"/>
          </p:nvPr>
        </p:nvSpPr>
        <p:spPr>
          <a:xfrm>
            <a:off x="838200" y="1105965"/>
            <a:ext cx="7025640" cy="4283260"/>
          </a:xfrm>
        </p:spPr>
        <p:txBody>
          <a:bodyPr>
            <a:noAutofit/>
          </a:bodyPr>
          <a:lstStyle/>
          <a:p>
            <a:pPr>
              <a:lnSpc>
                <a:spcPct val="100000"/>
              </a:lnSpc>
              <a:spcBef>
                <a:spcPts val="0"/>
              </a:spcBef>
              <a:spcAft>
                <a:spcPts val="1200"/>
              </a:spcAft>
              <a:buFont typeface="Wingdings" panose="05000000000000000000" pitchFamily="2" charset="2"/>
              <a:buChar char="§"/>
            </a:pPr>
            <a:r>
              <a:rPr lang="en-US" sz="1800" dirty="0"/>
              <a:t>Babesia microti, a tick-borne parasite, can cause a malaria-like illness. Although healthy children and adults with Babesiosis are often asymptomatic, the infection </a:t>
            </a:r>
            <a:r>
              <a:rPr lang="en-US" sz="1800" b="1" dirty="0"/>
              <a:t>may be fatal</a:t>
            </a:r>
            <a:r>
              <a:rPr lang="en-US" sz="1800" dirty="0"/>
              <a:t> in neonates, the elderly, and immune-compromised individuals</a:t>
            </a:r>
            <a:endParaRPr lang="en-US" altLang="en-US" sz="1800" kern="0" dirty="0">
              <a:cs typeface="Franklin Gothic Book" pitchFamily="34" charset="0"/>
            </a:endParaRPr>
          </a:p>
          <a:p>
            <a:pPr>
              <a:lnSpc>
                <a:spcPct val="100000"/>
              </a:lnSpc>
              <a:spcBef>
                <a:spcPts val="0"/>
              </a:spcBef>
              <a:spcAft>
                <a:spcPts val="1200"/>
              </a:spcAft>
              <a:buFont typeface="Wingdings" panose="05000000000000000000" pitchFamily="2" charset="2"/>
              <a:buChar char="§"/>
            </a:pPr>
            <a:r>
              <a:rPr lang="en-US" sz="1800" dirty="0"/>
              <a:t>Babesia cases are observed year-round and have </a:t>
            </a:r>
            <a:r>
              <a:rPr lang="en-US" sz="1800" b="1" dirty="0"/>
              <a:t>steadily increased </a:t>
            </a:r>
            <a:r>
              <a:rPr lang="en-US" sz="1800" dirty="0"/>
              <a:t>over the past several years in the United States</a:t>
            </a:r>
            <a:r>
              <a:rPr lang="en-US" sz="1800" i="1" dirty="0"/>
              <a:t>, </a:t>
            </a:r>
            <a:r>
              <a:rPr lang="en-US" sz="1800" dirty="0"/>
              <a:t>especially in the northeast</a:t>
            </a:r>
            <a:r>
              <a:rPr lang="en-US" sz="1800" i="1" dirty="0"/>
              <a:t> </a:t>
            </a:r>
          </a:p>
          <a:p>
            <a:pPr>
              <a:lnSpc>
                <a:spcPct val="100000"/>
              </a:lnSpc>
              <a:spcBef>
                <a:spcPts val="0"/>
              </a:spcBef>
              <a:spcAft>
                <a:spcPts val="1200"/>
              </a:spcAft>
              <a:buFont typeface="Wingdings" panose="05000000000000000000" pitchFamily="2" charset="2"/>
              <a:buChar char="§"/>
            </a:pPr>
            <a:r>
              <a:rPr lang="en-US" sz="1800" dirty="0"/>
              <a:t>Babesia contamination of red blood cells is responsible for the highest percentage of transfusion-related infection fatalities in the United States</a:t>
            </a:r>
            <a:r>
              <a:rPr lang="en-US" sz="1800" baseline="30000" dirty="0"/>
              <a:t>1*</a:t>
            </a:r>
            <a:endParaRPr lang="en-US" sz="1800" dirty="0"/>
          </a:p>
          <a:p>
            <a:pPr>
              <a:lnSpc>
                <a:spcPct val="100000"/>
              </a:lnSpc>
              <a:spcBef>
                <a:spcPts val="0"/>
              </a:spcBef>
              <a:spcAft>
                <a:spcPts val="1200"/>
              </a:spcAft>
              <a:buFont typeface="Wingdings" panose="05000000000000000000" pitchFamily="2" charset="2"/>
              <a:buChar char="§"/>
            </a:pPr>
            <a:r>
              <a:rPr lang="en-US" sz="1800" dirty="0"/>
              <a:t>In May 2019, FDA issued a guidance requiring year-round NAT testing for Babesia  of all collections in 14 northeastern states and Washington DC or pathogen reduction for plasma or platelets collections</a:t>
            </a:r>
            <a:r>
              <a:rPr lang="en-US" sz="1800" baseline="30000" dirty="0"/>
              <a:t>2</a:t>
            </a:r>
            <a:endParaRPr lang="en-US" sz="1600" dirty="0"/>
          </a:p>
        </p:txBody>
      </p:sp>
      <p:pic>
        <p:nvPicPr>
          <p:cNvPr id="14" name="Content Placeholder 13"/>
          <p:cNvPicPr>
            <a:picLocks noGrp="1" noChangeAspect="1"/>
          </p:cNvPicPr>
          <p:nvPr>
            <p:ph sz="quarter" idx="4294967295"/>
          </p:nvPr>
        </p:nvPicPr>
        <p:blipFill>
          <a:blip r:embed="rId3"/>
          <a:srcRect l="19081" r="19081"/>
          <a:stretch/>
        </p:blipFill>
        <p:spPr>
          <a:xfrm>
            <a:off x="8460692" y="1105965"/>
            <a:ext cx="3218582" cy="3412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69"/>
          <p:cNvSpPr txBox="1">
            <a:spLocks noChangeArrowheads="1"/>
          </p:cNvSpPr>
          <p:nvPr/>
        </p:nvSpPr>
        <p:spPr bwMode="auto">
          <a:xfrm>
            <a:off x="6400801" y="4648201"/>
            <a:ext cx="3669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p:txBody>
      </p:sp>
      <p:sp>
        <p:nvSpPr>
          <p:cNvPr id="3" name="TextBox 2"/>
          <p:cNvSpPr txBox="1"/>
          <p:nvPr/>
        </p:nvSpPr>
        <p:spPr>
          <a:xfrm>
            <a:off x="7863840" y="5389224"/>
            <a:ext cx="4371702" cy="830997"/>
          </a:xfrm>
          <a:prstGeom prst="rect">
            <a:avLst/>
          </a:prstGeom>
          <a:noFill/>
        </p:spPr>
        <p:txBody>
          <a:bodyPr wrap="square" rtlCol="0">
            <a:spAutoFit/>
          </a:bodyPr>
          <a:lstStyle/>
          <a:p>
            <a:pPr marL="228600" indent="-228600">
              <a:buFont typeface="+mj-lt"/>
              <a:buAutoNum type="arabicPeriod"/>
            </a:pPr>
            <a:r>
              <a:rPr lang="en-US" sz="800" dirty="0">
                <a:latin typeface="Arial" panose="020B0604020202020204" pitchFamily="34" charset="0"/>
                <a:cs typeface="Arial" panose="020B0604020202020204" pitchFamily="34" charset="0"/>
              </a:rPr>
              <a:t>Transfusion News. FDA recommends screening blood donors nationwide for Babesia. Available at: http://transfusionnews.com/2015/05/22/fda-recommends-screening-blood-donors-nationwide-for-babesia/. Accessed July 24, 2016</a:t>
            </a:r>
          </a:p>
          <a:p>
            <a:pPr marL="228600" indent="-228600">
              <a:buFont typeface="+mj-lt"/>
              <a:buAutoNum type="arabicPeriod"/>
            </a:pPr>
            <a:r>
              <a:rPr lang="en-US" sz="800" dirty="0">
                <a:latin typeface="Arial" panose="020B0604020202020204" pitchFamily="34" charset="0"/>
                <a:cs typeface="Arial" panose="020B0604020202020204" pitchFamily="34" charset="0"/>
              </a:rPr>
              <a:t>FDA. Recommendations for Reducing the Risk of Transfusion-Transmitted Babesiosis: Guidance for Industry. In: U.S. Department of Health and Human Services FDA, ed. Silver Spring, MD: Center for Biologics Evaluation and Research; May 2019.</a:t>
            </a:r>
          </a:p>
        </p:txBody>
      </p:sp>
      <p:sp>
        <p:nvSpPr>
          <p:cNvPr id="9" name="Slide Number Placeholder 3">
            <a:extLst>
              <a:ext uri="{FF2B5EF4-FFF2-40B4-BE49-F238E27FC236}">
                <a16:creationId xmlns:a16="http://schemas.microsoft.com/office/drawing/2014/main" id="{A08E1179-BF1A-4CC6-AC18-4ACAD2EBFBF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C992FC7-A964-4B2D-984F-73832929BBC6}"/>
              </a:ext>
            </a:extLst>
          </p:cNvPr>
          <p:cNvSpPr txBox="1"/>
          <p:nvPr/>
        </p:nvSpPr>
        <p:spPr>
          <a:xfrm flipH="1">
            <a:off x="922018" y="5987633"/>
            <a:ext cx="4735831"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INTERCEPT Blood System for RBC  is in development and not approved for commercial use.</a:t>
            </a:r>
          </a:p>
        </p:txBody>
      </p:sp>
    </p:spTree>
    <p:extLst>
      <p:ext uri="{BB962C8B-B14F-4D97-AF65-F5344CB8AC3E}">
        <p14:creationId xmlns:p14="http://schemas.microsoft.com/office/powerpoint/2010/main" val="2505398210"/>
      </p:ext>
    </p:extLst>
  </p:cSld>
  <p:clrMapOvr>
    <a:masterClrMapping/>
  </p:clrMapOvr>
  <mc:AlternateContent xmlns:mc="http://schemas.openxmlformats.org/markup-compatibility/2006" xmlns:p14="http://schemas.microsoft.com/office/powerpoint/2010/main">
    <mc:Choice Requires="p14">
      <p:transition spd="slow" p14:dur="2000" advTm="44253"/>
    </mc:Choice>
    <mc:Fallback xmlns="">
      <p:transition spd="slow" advTm="442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Autofit/>
          </a:bodyPr>
          <a:lstStyle/>
          <a:p>
            <a:pPr algn="l"/>
            <a:r>
              <a:rPr lang="en-US" dirty="0"/>
              <a:t>Platelet Transfusions</a:t>
            </a:r>
          </a:p>
        </p:txBody>
      </p:sp>
      <p:sp>
        <p:nvSpPr>
          <p:cNvPr id="4" name="TextBox 3"/>
          <p:cNvSpPr txBox="1"/>
          <p:nvPr/>
        </p:nvSpPr>
        <p:spPr>
          <a:xfrm>
            <a:off x="1524000" y="752849"/>
            <a:ext cx="8573996" cy="1354217"/>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Each year </a:t>
            </a:r>
            <a:r>
              <a:rPr lang="en-US" b="1" dirty="0">
                <a:solidFill>
                  <a:schemeClr val="accent1"/>
                </a:solidFill>
                <a:latin typeface="Arial" panose="020B0604020202020204" pitchFamily="34" charset="0"/>
                <a:cs typeface="Arial" panose="020B0604020202020204" pitchFamily="34" charset="0"/>
              </a:rPr>
              <a:t>2.5 million platelet units are transfused </a:t>
            </a:r>
            <a:r>
              <a:rPr lang="en-US" dirty="0">
                <a:solidFill>
                  <a:srgbClr val="000000"/>
                </a:solidFill>
                <a:latin typeface="Arial" panose="020B0604020202020204" pitchFamily="34" charset="0"/>
                <a:cs typeface="Arial" panose="020B0604020202020204" pitchFamily="34" charset="0"/>
              </a:rPr>
              <a:t>to patients in the U.S.</a:t>
            </a:r>
            <a:r>
              <a:rPr lang="en-US" baseline="30000" dirty="0">
                <a:solidFill>
                  <a:srgbClr val="000000"/>
                </a:solidFill>
                <a:latin typeface="Arial" panose="020B0604020202020204" pitchFamily="34" charset="0"/>
                <a:cs typeface="Arial" panose="020B0604020202020204" pitchFamily="34" charset="0"/>
              </a:rPr>
              <a:t>1</a:t>
            </a:r>
            <a:r>
              <a:rPr lang="en-US" dirty="0">
                <a:solidFill>
                  <a:srgbClr val="000000"/>
                </a:solidFill>
                <a:latin typeface="Arial" panose="020B0604020202020204" pitchFamily="34" charset="0"/>
                <a:cs typeface="Arial" panose="020B0604020202020204" pitchFamily="34" charset="0"/>
              </a:rPr>
              <a:t> </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Many of these patient populations are compromised given their disease states (oncology, immunocompromised patient)</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Platelets are transfused throughout the hospital</a:t>
            </a:r>
          </a:p>
        </p:txBody>
      </p:sp>
      <p:sp>
        <p:nvSpPr>
          <p:cNvPr id="3" name="Rectangle 2"/>
          <p:cNvSpPr/>
          <p:nvPr/>
        </p:nvSpPr>
        <p:spPr>
          <a:xfrm>
            <a:off x="9352977" y="6025082"/>
            <a:ext cx="2839023" cy="215444"/>
          </a:xfrm>
          <a:prstGeom prst="rect">
            <a:avLst/>
          </a:prstGeom>
        </p:spPr>
        <p:txBody>
          <a:bodyPr wrap="square">
            <a:spAutoFit/>
          </a:bodyPr>
          <a:lstStyle/>
          <a:p>
            <a:pPr marL="228600" indent="-228600">
              <a:buFont typeface="+mj-lt"/>
              <a:buAutoNum type="arabicPeriod"/>
              <a:defRPr/>
            </a:pPr>
            <a:r>
              <a:rPr lang="en-US" sz="800" dirty="0">
                <a:solidFill>
                  <a:srgbClr val="000000"/>
                </a:solidFill>
              </a:rPr>
              <a:t> Ellingson KD, et al. Transfusion 2017;57 Suppl 2:1588-98.</a:t>
            </a:r>
          </a:p>
        </p:txBody>
      </p:sp>
      <p:sp>
        <p:nvSpPr>
          <p:cNvPr id="16" name="Trapezoid 15">
            <a:extLst>
              <a:ext uri="{FF2B5EF4-FFF2-40B4-BE49-F238E27FC236}">
                <a16:creationId xmlns:a16="http://schemas.microsoft.com/office/drawing/2014/main" id="{722EAD62-9EB8-4D99-B8D6-8D06390B8EE2}"/>
              </a:ext>
            </a:extLst>
          </p:cNvPr>
          <p:cNvSpPr/>
          <p:nvPr/>
        </p:nvSpPr>
        <p:spPr>
          <a:xfrm rot="16200000">
            <a:off x="3872785" y="3053234"/>
            <a:ext cx="2794860" cy="2340828"/>
          </a:xfrm>
          <a:prstGeom prst="trapezoid">
            <a:avLst>
              <a:gd name="adj" fmla="val 36034"/>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C4B7447A-BB85-4AC9-AEF4-3EEDBDB3F261}"/>
              </a:ext>
            </a:extLst>
          </p:cNvPr>
          <p:cNvGraphicFramePr>
            <a:graphicFrameLocks/>
          </p:cNvGraphicFramePr>
          <p:nvPr/>
        </p:nvGraphicFramePr>
        <p:xfrm>
          <a:off x="2062078" y="712150"/>
          <a:ext cx="9709688" cy="561974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1C455DAE-3AC1-4193-AFAA-F588A6A33150}"/>
              </a:ext>
            </a:extLst>
          </p:cNvPr>
          <p:cNvGrpSpPr>
            <a:grpSpLocks noChangeAspect="1"/>
          </p:cNvGrpSpPr>
          <p:nvPr/>
        </p:nvGrpSpPr>
        <p:grpSpPr>
          <a:xfrm>
            <a:off x="2221939" y="2943487"/>
            <a:ext cx="2370834" cy="2560320"/>
            <a:chOff x="885780" y="3776524"/>
            <a:chExt cx="1590578" cy="1785235"/>
          </a:xfrm>
        </p:grpSpPr>
        <p:sp>
          <p:nvSpPr>
            <p:cNvPr id="21" name="Freeform 2553">
              <a:extLst>
                <a:ext uri="{FF2B5EF4-FFF2-40B4-BE49-F238E27FC236}">
                  <a16:creationId xmlns:a16="http://schemas.microsoft.com/office/drawing/2014/main" id="{0F7C38A3-8B0D-4720-9771-7E3FA33D9712}"/>
                </a:ext>
              </a:extLst>
            </p:cNvPr>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2" name="Freeform 2549">
              <a:extLst>
                <a:ext uri="{FF2B5EF4-FFF2-40B4-BE49-F238E27FC236}">
                  <a16:creationId xmlns:a16="http://schemas.microsoft.com/office/drawing/2014/main" id="{54EEDD11-4E87-4307-ADCD-807833BCFA0A}"/>
                </a:ext>
              </a:extLst>
            </p:cNvPr>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3" name="Freeform 2577">
              <a:extLst>
                <a:ext uri="{FF2B5EF4-FFF2-40B4-BE49-F238E27FC236}">
                  <a16:creationId xmlns:a16="http://schemas.microsoft.com/office/drawing/2014/main" id="{A75D7D51-C27E-40CE-AD24-8E517F31F5B6}"/>
                </a:ext>
              </a:extLst>
            </p:cNvPr>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4" name="Freeform 2561">
              <a:extLst>
                <a:ext uri="{FF2B5EF4-FFF2-40B4-BE49-F238E27FC236}">
                  <a16:creationId xmlns:a16="http://schemas.microsoft.com/office/drawing/2014/main" id="{827408BD-AFCC-4CB8-8B08-589292D8C9E5}"/>
                </a:ext>
              </a:extLst>
            </p:cNvPr>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5" name="Freeform 2560">
              <a:extLst>
                <a:ext uri="{FF2B5EF4-FFF2-40B4-BE49-F238E27FC236}">
                  <a16:creationId xmlns:a16="http://schemas.microsoft.com/office/drawing/2014/main" id="{3D7D8C1F-73D9-41EC-BC72-26DEEEE2DF7B}"/>
                </a:ext>
              </a:extLst>
            </p:cNvPr>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6" name="Freeform 2564">
              <a:extLst>
                <a:ext uri="{FF2B5EF4-FFF2-40B4-BE49-F238E27FC236}">
                  <a16:creationId xmlns:a16="http://schemas.microsoft.com/office/drawing/2014/main" id="{36C505FC-6007-42B9-AA37-8AD5C9D6683A}"/>
                </a:ext>
              </a:extLst>
            </p:cNvPr>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grpSp>
      <p:sp>
        <p:nvSpPr>
          <p:cNvPr id="27" name="Slide Number Placeholder 3">
            <a:extLst>
              <a:ext uri="{FF2B5EF4-FFF2-40B4-BE49-F238E27FC236}">
                <a16:creationId xmlns:a16="http://schemas.microsoft.com/office/drawing/2014/main" id="{D56FC558-2D82-4EB4-A102-2E1FDD5566BC}"/>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83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AA720AF2-4F7B-49DC-845E-DE6AA4529649}"/>
              </a:ext>
            </a:extLst>
          </p:cNvPr>
          <p:cNvGrpSpPr>
            <a:grpSpLocks noChangeAspect="1"/>
          </p:cNvGrpSpPr>
          <p:nvPr/>
        </p:nvGrpSpPr>
        <p:grpSpPr>
          <a:xfrm>
            <a:off x="4063350" y="1944679"/>
            <a:ext cx="789510" cy="1338856"/>
            <a:chOff x="2111134" y="1453885"/>
            <a:chExt cx="296985" cy="489872"/>
          </a:xfrm>
        </p:grpSpPr>
        <p:grpSp>
          <p:nvGrpSpPr>
            <p:cNvPr id="95" name="Group 94">
              <a:extLst>
                <a:ext uri="{FF2B5EF4-FFF2-40B4-BE49-F238E27FC236}">
                  <a16:creationId xmlns:a16="http://schemas.microsoft.com/office/drawing/2014/main" id="{E84277C8-2FE3-436D-8BBA-27CD7FDCCB0F}"/>
                </a:ext>
              </a:extLst>
            </p:cNvPr>
            <p:cNvGrpSpPr/>
            <p:nvPr/>
          </p:nvGrpSpPr>
          <p:grpSpPr>
            <a:xfrm rot="10800000">
              <a:off x="2118482" y="1546530"/>
              <a:ext cx="282289" cy="363387"/>
              <a:chOff x="2118482" y="1546530"/>
              <a:chExt cx="282289" cy="363387"/>
            </a:xfrm>
          </p:grpSpPr>
          <p:sp>
            <p:nvSpPr>
              <p:cNvPr id="98" name="Freeform 5">
                <a:extLst>
                  <a:ext uri="{FF2B5EF4-FFF2-40B4-BE49-F238E27FC236}">
                    <a16:creationId xmlns:a16="http://schemas.microsoft.com/office/drawing/2014/main" id="{52755E9B-9C14-41F2-AF35-56EFB6C5F90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9" name="Freeform 5">
                <a:extLst>
                  <a:ext uri="{FF2B5EF4-FFF2-40B4-BE49-F238E27FC236}">
                    <a16:creationId xmlns:a16="http://schemas.microsoft.com/office/drawing/2014/main" id="{46AAC13B-63F8-42A6-8CB5-C6A05347BF5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97" name="Freeform 6">
              <a:extLst>
                <a:ext uri="{FF2B5EF4-FFF2-40B4-BE49-F238E27FC236}">
                  <a16:creationId xmlns:a16="http://schemas.microsoft.com/office/drawing/2014/main" id="{B4EF9957-F4E1-43A7-9195-AD06D075921F}"/>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 name="Title 1"/>
          <p:cNvSpPr>
            <a:spLocks noGrp="1"/>
          </p:cNvSpPr>
          <p:nvPr>
            <p:ph type="title"/>
          </p:nvPr>
        </p:nvSpPr>
        <p:spPr>
          <a:xfrm>
            <a:off x="838200" y="208862"/>
            <a:ext cx="10515600" cy="457200"/>
          </a:xfrm>
        </p:spPr>
        <p:txBody>
          <a:bodyPr>
            <a:noAutofit/>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579941" y="1796401"/>
            <a:ext cx="8606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2" name="TextBox 11"/>
          <p:cNvSpPr txBox="1"/>
          <p:nvPr/>
        </p:nvSpPr>
        <p:spPr>
          <a:xfrm>
            <a:off x="5240638" y="829794"/>
            <a:ext cx="17107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Center:</a:t>
            </a:r>
          </a:p>
        </p:txBody>
      </p:sp>
      <p:grpSp>
        <p:nvGrpSpPr>
          <p:cNvPr id="13" name="Group 28"/>
          <p:cNvGrpSpPr>
            <a:grpSpLocks noChangeAspect="1"/>
          </p:cNvGrpSpPr>
          <p:nvPr/>
        </p:nvGrpSpPr>
        <p:grpSpPr bwMode="auto">
          <a:xfrm flipH="1">
            <a:off x="5973164" y="1884388"/>
            <a:ext cx="225811" cy="822960"/>
            <a:chOff x="3282951" y="2589213"/>
            <a:chExt cx="1135063" cy="4268787"/>
          </a:xfrm>
        </p:grpSpPr>
        <p:sp>
          <p:nvSpPr>
            <p:cNvPr id="14" name="Freeform 14"/>
            <p:cNvSpPr>
              <a:spLocks/>
            </p:cNvSpPr>
            <p:nvPr/>
          </p:nvSpPr>
          <p:spPr bwMode="auto">
            <a:xfrm>
              <a:off x="3282951" y="3079750"/>
              <a:ext cx="1135063" cy="3778250"/>
            </a:xfrm>
            <a:custGeom>
              <a:avLst/>
              <a:gdLst>
                <a:gd name="T0" fmla="*/ 2147483647 w 715"/>
                <a:gd name="T1" fmla="*/ 2147483647 h 2380"/>
                <a:gd name="T2" fmla="*/ 2147483647 w 715"/>
                <a:gd name="T3" fmla="*/ 2147483647 h 2380"/>
                <a:gd name="T4" fmla="*/ 2147483647 w 715"/>
                <a:gd name="T5" fmla="*/ 2147483647 h 2380"/>
                <a:gd name="T6" fmla="*/ 2147483647 w 715"/>
                <a:gd name="T7" fmla="*/ 2147483647 h 2380"/>
                <a:gd name="T8" fmla="*/ 2147483647 w 715"/>
                <a:gd name="T9" fmla="*/ 0 h 2380"/>
                <a:gd name="T10" fmla="*/ 2147483647 w 715"/>
                <a:gd name="T11" fmla="*/ 0 h 2380"/>
                <a:gd name="T12" fmla="*/ 2147483647 w 715"/>
                <a:gd name="T13" fmla="*/ 0 h 2380"/>
                <a:gd name="T14" fmla="*/ 2147483647 w 715"/>
                <a:gd name="T15" fmla="*/ 0 h 2380"/>
                <a:gd name="T16" fmla="*/ 2147483647 w 715"/>
                <a:gd name="T17" fmla="*/ 2147483647 h 2380"/>
                <a:gd name="T18" fmla="*/ 2147483647 w 715"/>
                <a:gd name="T19" fmla="*/ 2147483647 h 2380"/>
                <a:gd name="T20" fmla="*/ 2147483647 w 715"/>
                <a:gd name="T21" fmla="*/ 2147483647 h 2380"/>
                <a:gd name="T22" fmla="*/ 2147483647 w 715"/>
                <a:gd name="T23" fmla="*/ 2147483647 h 2380"/>
                <a:gd name="T24" fmla="*/ 2147483647 w 715"/>
                <a:gd name="T25" fmla="*/ 2147483647 h 2380"/>
                <a:gd name="T26" fmla="*/ 2147483647 w 715"/>
                <a:gd name="T27" fmla="*/ 2147483647 h 2380"/>
                <a:gd name="T28" fmla="*/ 2147483647 w 715"/>
                <a:gd name="T29" fmla="*/ 2147483647 h 2380"/>
                <a:gd name="T30" fmla="*/ 2147483647 w 715"/>
                <a:gd name="T31" fmla="*/ 2147483647 h 2380"/>
                <a:gd name="T32" fmla="*/ 2147483647 w 715"/>
                <a:gd name="T33" fmla="*/ 2147483647 h 2380"/>
                <a:gd name="T34" fmla="*/ 2147483647 w 715"/>
                <a:gd name="T35" fmla="*/ 2147483647 h 2380"/>
                <a:gd name="T36" fmla="*/ 2147483647 w 715"/>
                <a:gd name="T37" fmla="*/ 2147483647 h 2380"/>
                <a:gd name="T38" fmla="*/ 2147483647 w 715"/>
                <a:gd name="T39" fmla="*/ 2147483647 h 2380"/>
                <a:gd name="T40" fmla="*/ 0 w 715"/>
                <a:gd name="T41" fmla="*/ 2147483647 h 2380"/>
                <a:gd name="T42" fmla="*/ 0 w 715"/>
                <a:gd name="T43" fmla="*/ 2147483647 h 2380"/>
                <a:gd name="T44" fmla="*/ 0 w 715"/>
                <a:gd name="T45" fmla="*/ 2147483647 h 2380"/>
                <a:gd name="T46" fmla="*/ 0 w 715"/>
                <a:gd name="T47" fmla="*/ 2147483647 h 2380"/>
                <a:gd name="T48" fmla="*/ 2147483647 w 715"/>
                <a:gd name="T49" fmla="*/ 2147483647 h 2380"/>
                <a:gd name="T50" fmla="*/ 2147483647 w 715"/>
                <a:gd name="T51" fmla="*/ 2147483647 h 2380"/>
                <a:gd name="T52" fmla="*/ 2147483647 w 715"/>
                <a:gd name="T53" fmla="*/ 2147483647 h 2380"/>
                <a:gd name="T54" fmla="*/ 2147483647 w 715"/>
                <a:gd name="T55" fmla="*/ 2147483647 h 2380"/>
                <a:gd name="T56" fmla="*/ 2147483647 w 715"/>
                <a:gd name="T57" fmla="*/ 2147483647 h 2380"/>
                <a:gd name="T58" fmla="*/ 2147483647 w 715"/>
                <a:gd name="T59" fmla="*/ 2147483647 h 2380"/>
                <a:gd name="T60" fmla="*/ 2147483647 w 715"/>
                <a:gd name="T61" fmla="*/ 2147483647 h 2380"/>
                <a:gd name="T62" fmla="*/ 2147483647 w 715"/>
                <a:gd name="T63" fmla="*/ 2147483647 h 2380"/>
                <a:gd name="T64" fmla="*/ 2147483647 w 715"/>
                <a:gd name="T65" fmla="*/ 2147483647 h 2380"/>
                <a:gd name="T66" fmla="*/ 2147483647 w 715"/>
                <a:gd name="T67" fmla="*/ 2147483647 h 2380"/>
                <a:gd name="T68" fmla="*/ 2147483647 w 715"/>
                <a:gd name="T69" fmla="*/ 2147483647 h 2380"/>
                <a:gd name="T70" fmla="*/ 2147483647 w 715"/>
                <a:gd name="T71" fmla="*/ 2147483647 h 2380"/>
                <a:gd name="T72" fmla="*/ 2147483647 w 715"/>
                <a:gd name="T73" fmla="*/ 2147483647 h 2380"/>
                <a:gd name="T74" fmla="*/ 2147483647 w 715"/>
                <a:gd name="T75" fmla="*/ 2147483647 h 2380"/>
                <a:gd name="T76" fmla="*/ 2147483647 w 715"/>
                <a:gd name="T77" fmla="*/ 2147483647 h 2380"/>
                <a:gd name="T78" fmla="*/ 2147483647 w 715"/>
                <a:gd name="T79" fmla="*/ 2147483647 h 2380"/>
                <a:gd name="T80" fmla="*/ 2147483647 w 715"/>
                <a:gd name="T81" fmla="*/ 2147483647 h 2380"/>
                <a:gd name="T82" fmla="*/ 2147483647 w 715"/>
                <a:gd name="T83" fmla="*/ 2147483647 h 2380"/>
                <a:gd name="T84" fmla="*/ 2147483647 w 715"/>
                <a:gd name="T85" fmla="*/ 2147483647 h 2380"/>
                <a:gd name="T86" fmla="*/ 2147483647 w 715"/>
                <a:gd name="T87" fmla="*/ 2147483647 h 2380"/>
                <a:gd name="T88" fmla="*/ 2147483647 w 715"/>
                <a:gd name="T89" fmla="*/ 2147483647 h 2380"/>
                <a:gd name="T90" fmla="*/ 2147483647 w 715"/>
                <a:gd name="T91" fmla="*/ 2147483647 h 2380"/>
                <a:gd name="T92" fmla="*/ 2147483647 w 715"/>
                <a:gd name="T93" fmla="*/ 2147483647 h 2380"/>
                <a:gd name="T94" fmla="*/ 2147483647 w 715"/>
                <a:gd name="T95" fmla="*/ 2147483647 h 2380"/>
                <a:gd name="T96" fmla="*/ 2147483647 w 715"/>
                <a:gd name="T97" fmla="*/ 2147483647 h 2380"/>
                <a:gd name="T98" fmla="*/ 2147483647 w 715"/>
                <a:gd name="T99" fmla="*/ 2147483647 h 2380"/>
                <a:gd name="T100" fmla="*/ 2147483647 w 715"/>
                <a:gd name="T101" fmla="*/ 2147483647 h 2380"/>
                <a:gd name="T102" fmla="*/ 2147483647 w 715"/>
                <a:gd name="T103" fmla="*/ 2147483647 h 2380"/>
                <a:gd name="T104" fmla="*/ 2147483647 w 715"/>
                <a:gd name="T105" fmla="*/ 2147483647 h 2380"/>
                <a:gd name="T106" fmla="*/ 2147483647 w 715"/>
                <a:gd name="T107" fmla="*/ 2147483647 h 2380"/>
                <a:gd name="T108" fmla="*/ 2147483647 w 715"/>
                <a:gd name="T109" fmla="*/ 2147483647 h 2380"/>
                <a:gd name="T110" fmla="*/ 2147483647 w 715"/>
                <a:gd name="T111" fmla="*/ 2147483647 h 2380"/>
                <a:gd name="T112" fmla="*/ 2147483647 w 715"/>
                <a:gd name="T113" fmla="*/ 2147483647 h 2380"/>
                <a:gd name="T114" fmla="*/ 2147483647 w 715"/>
                <a:gd name="T115" fmla="*/ 2147483647 h 2380"/>
                <a:gd name="T116" fmla="*/ 2147483647 w 715"/>
                <a:gd name="T117" fmla="*/ 2147483647 h 2380"/>
                <a:gd name="T118" fmla="*/ 2147483647 w 715"/>
                <a:gd name="T119" fmla="*/ 2147483647 h 2380"/>
                <a:gd name="T120" fmla="*/ 2147483647 w 715"/>
                <a:gd name="T121" fmla="*/ 2147483647 h 2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15" h="2380">
                  <a:moveTo>
                    <a:pt x="593" y="80"/>
                  </a:moveTo>
                  <a:lnTo>
                    <a:pt x="593" y="9"/>
                  </a:lnTo>
                  <a:lnTo>
                    <a:pt x="375" y="2"/>
                  </a:lnTo>
                  <a:lnTo>
                    <a:pt x="375" y="0"/>
                  </a:lnTo>
                  <a:lnTo>
                    <a:pt x="357" y="0"/>
                  </a:lnTo>
                  <a:lnTo>
                    <a:pt x="340" y="0"/>
                  </a:lnTo>
                  <a:lnTo>
                    <a:pt x="340" y="2"/>
                  </a:lnTo>
                  <a:lnTo>
                    <a:pt x="121" y="9"/>
                  </a:lnTo>
                  <a:lnTo>
                    <a:pt x="121" y="80"/>
                  </a:lnTo>
                  <a:lnTo>
                    <a:pt x="102" y="93"/>
                  </a:lnTo>
                  <a:lnTo>
                    <a:pt x="84" y="106"/>
                  </a:lnTo>
                  <a:lnTo>
                    <a:pt x="61" y="122"/>
                  </a:lnTo>
                  <a:lnTo>
                    <a:pt x="39" y="141"/>
                  </a:lnTo>
                  <a:lnTo>
                    <a:pt x="19" y="161"/>
                  </a:lnTo>
                  <a:lnTo>
                    <a:pt x="11" y="173"/>
                  </a:lnTo>
                  <a:lnTo>
                    <a:pt x="6" y="182"/>
                  </a:lnTo>
                  <a:lnTo>
                    <a:pt x="2" y="193"/>
                  </a:lnTo>
                  <a:lnTo>
                    <a:pt x="0" y="202"/>
                  </a:lnTo>
                  <a:lnTo>
                    <a:pt x="0" y="2270"/>
                  </a:lnTo>
                  <a:lnTo>
                    <a:pt x="28" y="2287"/>
                  </a:lnTo>
                  <a:lnTo>
                    <a:pt x="59" y="2304"/>
                  </a:lnTo>
                  <a:lnTo>
                    <a:pt x="104" y="2324"/>
                  </a:lnTo>
                  <a:lnTo>
                    <a:pt x="130" y="2335"/>
                  </a:lnTo>
                  <a:lnTo>
                    <a:pt x="158" y="2345"/>
                  </a:lnTo>
                  <a:lnTo>
                    <a:pt x="188" y="2354"/>
                  </a:lnTo>
                  <a:lnTo>
                    <a:pt x="219" y="2363"/>
                  </a:lnTo>
                  <a:lnTo>
                    <a:pt x="255" y="2371"/>
                  </a:lnTo>
                  <a:lnTo>
                    <a:pt x="290" y="2376"/>
                  </a:lnTo>
                  <a:lnTo>
                    <a:pt x="329" y="2380"/>
                  </a:lnTo>
                  <a:lnTo>
                    <a:pt x="368" y="2380"/>
                  </a:lnTo>
                  <a:lnTo>
                    <a:pt x="407" y="2380"/>
                  </a:lnTo>
                  <a:lnTo>
                    <a:pt x="444" y="2376"/>
                  </a:lnTo>
                  <a:lnTo>
                    <a:pt x="479" y="2371"/>
                  </a:lnTo>
                  <a:lnTo>
                    <a:pt x="511" y="2363"/>
                  </a:lnTo>
                  <a:lnTo>
                    <a:pt x="543" y="2354"/>
                  </a:lnTo>
                  <a:lnTo>
                    <a:pt x="570" y="2345"/>
                  </a:lnTo>
                  <a:lnTo>
                    <a:pt x="598" y="2335"/>
                  </a:lnTo>
                  <a:lnTo>
                    <a:pt x="621" y="2324"/>
                  </a:lnTo>
                  <a:lnTo>
                    <a:pt x="661" y="2304"/>
                  </a:lnTo>
                  <a:lnTo>
                    <a:pt x="691" y="2287"/>
                  </a:lnTo>
                  <a:lnTo>
                    <a:pt x="710" y="2274"/>
                  </a:lnTo>
                  <a:lnTo>
                    <a:pt x="715" y="2270"/>
                  </a:lnTo>
                  <a:lnTo>
                    <a:pt x="715" y="202"/>
                  </a:lnTo>
                  <a:lnTo>
                    <a:pt x="714" y="193"/>
                  </a:lnTo>
                  <a:lnTo>
                    <a:pt x="710" y="182"/>
                  </a:lnTo>
                  <a:lnTo>
                    <a:pt x="704" y="173"/>
                  </a:lnTo>
                  <a:lnTo>
                    <a:pt x="697" y="161"/>
                  </a:lnTo>
                  <a:lnTo>
                    <a:pt x="676" y="141"/>
                  </a:lnTo>
                  <a:lnTo>
                    <a:pt x="654" y="122"/>
                  </a:lnTo>
                  <a:lnTo>
                    <a:pt x="632" y="106"/>
                  </a:lnTo>
                  <a:lnTo>
                    <a:pt x="613" y="93"/>
                  </a:lnTo>
                  <a:lnTo>
                    <a:pt x="593" y="80"/>
                  </a:lnTo>
                  <a:close/>
                </a:path>
              </a:pathLst>
            </a:custGeom>
            <a:solidFill>
              <a:srgbClr val="B4B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5" name="Group 30"/>
            <p:cNvGrpSpPr>
              <a:grpSpLocks/>
            </p:cNvGrpSpPr>
            <p:nvPr/>
          </p:nvGrpSpPr>
          <p:grpSpPr bwMode="auto">
            <a:xfrm>
              <a:off x="3282951" y="2589213"/>
              <a:ext cx="1135063" cy="3914775"/>
              <a:chOff x="3282951" y="2589213"/>
              <a:chExt cx="1135063" cy="3914775"/>
            </a:xfrm>
          </p:grpSpPr>
          <p:sp>
            <p:nvSpPr>
              <p:cNvPr id="16" name="Freeform 15"/>
              <p:cNvSpPr>
                <a:spLocks/>
              </p:cNvSpPr>
              <p:nvPr/>
            </p:nvSpPr>
            <p:spPr bwMode="auto">
              <a:xfrm>
                <a:off x="3338513" y="2690813"/>
                <a:ext cx="1017588" cy="450850"/>
              </a:xfrm>
              <a:custGeom>
                <a:avLst/>
                <a:gdLst>
                  <a:gd name="T0" fmla="*/ 2147483647 w 641"/>
                  <a:gd name="T1" fmla="*/ 2147483647 h 284"/>
                  <a:gd name="T2" fmla="*/ 2147483647 w 641"/>
                  <a:gd name="T3" fmla="*/ 2147483647 h 284"/>
                  <a:gd name="T4" fmla="*/ 2147483647 w 641"/>
                  <a:gd name="T5" fmla="*/ 2147483647 h 284"/>
                  <a:gd name="T6" fmla="*/ 2147483647 w 641"/>
                  <a:gd name="T7" fmla="*/ 0 h 284"/>
                  <a:gd name="T8" fmla="*/ 0 w 641"/>
                  <a:gd name="T9" fmla="*/ 2147483647 h 284"/>
                  <a:gd name="T10" fmla="*/ 2147483647 w 641"/>
                  <a:gd name="T11" fmla="*/ 2147483647 h 284"/>
                  <a:gd name="T12" fmla="*/ 2147483647 w 641"/>
                  <a:gd name="T13" fmla="*/ 2147483647 h 284"/>
                  <a:gd name="T14" fmla="*/ 2147483647 w 641"/>
                  <a:gd name="T15" fmla="*/ 2147483647 h 284"/>
                  <a:gd name="T16" fmla="*/ 2147483647 w 641"/>
                  <a:gd name="T17" fmla="*/ 2147483647 h 284"/>
                  <a:gd name="T18" fmla="*/ 2147483647 w 641"/>
                  <a:gd name="T19" fmla="*/ 2147483647 h 284"/>
                  <a:gd name="T20" fmla="*/ 2147483647 w 641"/>
                  <a:gd name="T21" fmla="*/ 2147483647 h 284"/>
                  <a:gd name="T22" fmla="*/ 2147483647 w 641"/>
                  <a:gd name="T23" fmla="*/ 2147483647 h 284"/>
                  <a:gd name="T24" fmla="*/ 2147483647 w 641"/>
                  <a:gd name="T25" fmla="*/ 2147483647 h 284"/>
                  <a:gd name="T26" fmla="*/ 2147483647 w 641"/>
                  <a:gd name="T27" fmla="*/ 2147483647 h 284"/>
                  <a:gd name="T28" fmla="*/ 2147483647 w 641"/>
                  <a:gd name="T29" fmla="*/ 2147483647 h 284"/>
                  <a:gd name="T30" fmla="*/ 2147483647 w 641"/>
                  <a:gd name="T31" fmla="*/ 2147483647 h 284"/>
                  <a:gd name="T32" fmla="*/ 2147483647 w 641"/>
                  <a:gd name="T33" fmla="*/ 2147483647 h 284"/>
                  <a:gd name="T34" fmla="*/ 2147483647 w 641"/>
                  <a:gd name="T35" fmla="*/ 2147483647 h 284"/>
                  <a:gd name="T36" fmla="*/ 2147483647 w 641"/>
                  <a:gd name="T37" fmla="*/ 2147483647 h 284"/>
                  <a:gd name="T38" fmla="*/ 2147483647 w 641"/>
                  <a:gd name="T39" fmla="*/ 2147483647 h 284"/>
                  <a:gd name="T40" fmla="*/ 2147483647 w 641"/>
                  <a:gd name="T41" fmla="*/ 2147483647 h 284"/>
                  <a:gd name="T42" fmla="*/ 2147483647 w 641"/>
                  <a:gd name="T43" fmla="*/ 2147483647 h 284"/>
                  <a:gd name="T44" fmla="*/ 2147483647 w 641"/>
                  <a:gd name="T45" fmla="*/ 2147483647 h 284"/>
                  <a:gd name="T46" fmla="*/ 2147483647 w 641"/>
                  <a:gd name="T47" fmla="*/ 2147483647 h 284"/>
                  <a:gd name="T48" fmla="*/ 2147483647 w 641"/>
                  <a:gd name="T49" fmla="*/ 2147483647 h 284"/>
                  <a:gd name="T50" fmla="*/ 2147483647 w 641"/>
                  <a:gd name="T51" fmla="*/ 2147483647 h 284"/>
                  <a:gd name="T52" fmla="*/ 2147483647 w 641"/>
                  <a:gd name="T53" fmla="*/ 2147483647 h 284"/>
                  <a:gd name="T54" fmla="*/ 2147483647 w 641"/>
                  <a:gd name="T55" fmla="*/ 2147483647 h 284"/>
                  <a:gd name="T56" fmla="*/ 2147483647 w 641"/>
                  <a:gd name="T57" fmla="*/ 2147483647 h 284"/>
                  <a:gd name="T58" fmla="*/ 2147483647 w 641"/>
                  <a:gd name="T59" fmla="*/ 2147483647 h 284"/>
                  <a:gd name="T60" fmla="*/ 2147483647 w 641"/>
                  <a:gd name="T61" fmla="*/ 2147483647 h 284"/>
                  <a:gd name="T62" fmla="*/ 2147483647 w 641"/>
                  <a:gd name="T63" fmla="*/ 2147483647 h 284"/>
                  <a:gd name="T64" fmla="*/ 2147483647 w 641"/>
                  <a:gd name="T65" fmla="*/ 2147483647 h 284"/>
                  <a:gd name="T66" fmla="*/ 2147483647 w 641"/>
                  <a:gd name="T67" fmla="*/ 2147483647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1" h="284">
                    <a:moveTo>
                      <a:pt x="621" y="81"/>
                    </a:moveTo>
                    <a:lnTo>
                      <a:pt x="641" y="68"/>
                    </a:lnTo>
                    <a:lnTo>
                      <a:pt x="641" y="3"/>
                    </a:lnTo>
                    <a:lnTo>
                      <a:pt x="4" y="0"/>
                    </a:lnTo>
                    <a:lnTo>
                      <a:pt x="0" y="61"/>
                    </a:lnTo>
                    <a:lnTo>
                      <a:pt x="21" y="74"/>
                    </a:lnTo>
                    <a:lnTo>
                      <a:pt x="19" y="206"/>
                    </a:lnTo>
                    <a:lnTo>
                      <a:pt x="21" y="211"/>
                    </a:lnTo>
                    <a:lnTo>
                      <a:pt x="24" y="219"/>
                    </a:lnTo>
                    <a:lnTo>
                      <a:pt x="32" y="226"/>
                    </a:lnTo>
                    <a:lnTo>
                      <a:pt x="41" y="232"/>
                    </a:lnTo>
                    <a:lnTo>
                      <a:pt x="52" y="239"/>
                    </a:lnTo>
                    <a:lnTo>
                      <a:pt x="67" y="245"/>
                    </a:lnTo>
                    <a:lnTo>
                      <a:pt x="102" y="258"/>
                    </a:lnTo>
                    <a:lnTo>
                      <a:pt x="147" y="269"/>
                    </a:lnTo>
                    <a:lnTo>
                      <a:pt x="197" y="276"/>
                    </a:lnTo>
                    <a:lnTo>
                      <a:pt x="257" y="282"/>
                    </a:lnTo>
                    <a:lnTo>
                      <a:pt x="320" y="284"/>
                    </a:lnTo>
                    <a:lnTo>
                      <a:pt x="383" y="282"/>
                    </a:lnTo>
                    <a:lnTo>
                      <a:pt x="441" y="276"/>
                    </a:lnTo>
                    <a:lnTo>
                      <a:pt x="493" y="269"/>
                    </a:lnTo>
                    <a:lnTo>
                      <a:pt x="537" y="258"/>
                    </a:lnTo>
                    <a:lnTo>
                      <a:pt x="573" y="245"/>
                    </a:lnTo>
                    <a:lnTo>
                      <a:pt x="587" y="239"/>
                    </a:lnTo>
                    <a:lnTo>
                      <a:pt x="600" y="232"/>
                    </a:lnTo>
                    <a:lnTo>
                      <a:pt x="610" y="226"/>
                    </a:lnTo>
                    <a:lnTo>
                      <a:pt x="617" y="219"/>
                    </a:lnTo>
                    <a:lnTo>
                      <a:pt x="621" y="211"/>
                    </a:lnTo>
                    <a:lnTo>
                      <a:pt x="623" y="206"/>
                    </a:lnTo>
                    <a:lnTo>
                      <a:pt x="621" y="81"/>
                    </a:lnTo>
                    <a:close/>
                  </a:path>
                </a:pathLst>
              </a:custGeom>
              <a:solidFill>
                <a:srgbClr val="77C3B7"/>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Freeform 16"/>
              <p:cNvSpPr>
                <a:spLocks/>
              </p:cNvSpPr>
              <p:nvPr/>
            </p:nvSpPr>
            <p:spPr bwMode="auto">
              <a:xfrm>
                <a:off x="3282951" y="3932238"/>
                <a:ext cx="1135063" cy="2571750"/>
              </a:xfrm>
              <a:custGeom>
                <a:avLst/>
                <a:gdLst>
                  <a:gd name="T0" fmla="*/ 2147483647 w 715"/>
                  <a:gd name="T1" fmla="*/ 2147483647 h 1620"/>
                  <a:gd name="T2" fmla="*/ 2147483647 w 715"/>
                  <a:gd name="T3" fmla="*/ 2147483647 h 1620"/>
                  <a:gd name="T4" fmla="*/ 2147483647 w 715"/>
                  <a:gd name="T5" fmla="*/ 2147483647 h 1620"/>
                  <a:gd name="T6" fmla="*/ 2147483647 w 715"/>
                  <a:gd name="T7" fmla="*/ 2147483647 h 1620"/>
                  <a:gd name="T8" fmla="*/ 2147483647 w 715"/>
                  <a:gd name="T9" fmla="*/ 2147483647 h 1620"/>
                  <a:gd name="T10" fmla="*/ 2147483647 w 715"/>
                  <a:gd name="T11" fmla="*/ 2147483647 h 1620"/>
                  <a:gd name="T12" fmla="*/ 2147483647 w 715"/>
                  <a:gd name="T13" fmla="*/ 2147483647 h 1620"/>
                  <a:gd name="T14" fmla="*/ 2147483647 w 715"/>
                  <a:gd name="T15" fmla="*/ 2147483647 h 1620"/>
                  <a:gd name="T16" fmla="*/ 2147483647 w 715"/>
                  <a:gd name="T17" fmla="*/ 2147483647 h 1620"/>
                  <a:gd name="T18" fmla="*/ 2147483647 w 715"/>
                  <a:gd name="T19" fmla="*/ 2147483647 h 1620"/>
                  <a:gd name="T20" fmla="*/ 2147483647 w 715"/>
                  <a:gd name="T21" fmla="*/ 2147483647 h 1620"/>
                  <a:gd name="T22" fmla="*/ 2147483647 w 715"/>
                  <a:gd name="T23" fmla="*/ 2147483647 h 1620"/>
                  <a:gd name="T24" fmla="*/ 2147483647 w 715"/>
                  <a:gd name="T25" fmla="*/ 2147483647 h 1620"/>
                  <a:gd name="T26" fmla="*/ 2147483647 w 715"/>
                  <a:gd name="T27" fmla="*/ 2147483647 h 1620"/>
                  <a:gd name="T28" fmla="*/ 2147483647 w 715"/>
                  <a:gd name="T29" fmla="*/ 2147483647 h 1620"/>
                  <a:gd name="T30" fmla="*/ 2147483647 w 715"/>
                  <a:gd name="T31" fmla="*/ 2147483647 h 1620"/>
                  <a:gd name="T32" fmla="*/ 2147483647 w 715"/>
                  <a:gd name="T33" fmla="*/ 2147483647 h 1620"/>
                  <a:gd name="T34" fmla="*/ 2147483647 w 715"/>
                  <a:gd name="T35" fmla="*/ 2147483647 h 1620"/>
                  <a:gd name="T36" fmla="*/ 2147483647 w 715"/>
                  <a:gd name="T37" fmla="*/ 2147483647 h 1620"/>
                  <a:gd name="T38" fmla="*/ 2147483647 w 715"/>
                  <a:gd name="T39" fmla="*/ 2147483647 h 1620"/>
                  <a:gd name="T40" fmla="*/ 2147483647 w 715"/>
                  <a:gd name="T41" fmla="*/ 2147483647 h 1620"/>
                  <a:gd name="T42" fmla="*/ 2147483647 w 715"/>
                  <a:gd name="T43" fmla="*/ 2147483647 h 1620"/>
                  <a:gd name="T44" fmla="*/ 2147483647 w 715"/>
                  <a:gd name="T45" fmla="*/ 2147483647 h 1620"/>
                  <a:gd name="T46" fmla="*/ 2147483647 w 715"/>
                  <a:gd name="T47" fmla="*/ 2147483647 h 1620"/>
                  <a:gd name="T48" fmla="*/ 0 w 715"/>
                  <a:gd name="T49" fmla="*/ 2147483647 h 1620"/>
                  <a:gd name="T50" fmla="*/ 0 w 715"/>
                  <a:gd name="T51" fmla="*/ 2147483647 h 1620"/>
                  <a:gd name="T52" fmla="*/ 0 w 715"/>
                  <a:gd name="T53" fmla="*/ 0 h 1620"/>
                  <a:gd name="T54" fmla="*/ 2147483647 w 715"/>
                  <a:gd name="T55" fmla="*/ 2147483647 h 1620"/>
                  <a:gd name="T56" fmla="*/ 2147483647 w 715"/>
                  <a:gd name="T57" fmla="*/ 2147483647 h 1620"/>
                  <a:gd name="T58" fmla="*/ 2147483647 w 715"/>
                  <a:gd name="T59" fmla="*/ 2147483647 h 1620"/>
                  <a:gd name="T60" fmla="*/ 2147483647 w 715"/>
                  <a:gd name="T61" fmla="*/ 2147483647 h 1620"/>
                  <a:gd name="T62" fmla="*/ 2147483647 w 715"/>
                  <a:gd name="T63" fmla="*/ 2147483647 h 1620"/>
                  <a:gd name="T64" fmla="*/ 2147483647 w 715"/>
                  <a:gd name="T65" fmla="*/ 2147483647 h 1620"/>
                  <a:gd name="T66" fmla="*/ 2147483647 w 715"/>
                  <a:gd name="T67" fmla="*/ 2147483647 h 1620"/>
                  <a:gd name="T68" fmla="*/ 2147483647 w 715"/>
                  <a:gd name="T69" fmla="*/ 2147483647 h 1620"/>
                  <a:gd name="T70" fmla="*/ 2147483647 w 715"/>
                  <a:gd name="T71" fmla="*/ 2147483647 h 1620"/>
                  <a:gd name="T72" fmla="*/ 2147483647 w 715"/>
                  <a:gd name="T73" fmla="*/ 2147483647 h 1620"/>
                  <a:gd name="T74" fmla="*/ 2147483647 w 715"/>
                  <a:gd name="T75" fmla="*/ 2147483647 h 1620"/>
                  <a:gd name="T76" fmla="*/ 2147483647 w 715"/>
                  <a:gd name="T77" fmla="*/ 2147483647 h 1620"/>
                  <a:gd name="T78" fmla="*/ 2147483647 w 715"/>
                  <a:gd name="T79" fmla="*/ 2147483647 h 1620"/>
                  <a:gd name="T80" fmla="*/ 2147483647 w 715"/>
                  <a:gd name="T81" fmla="*/ 2147483647 h 1620"/>
                  <a:gd name="T82" fmla="*/ 2147483647 w 715"/>
                  <a:gd name="T83" fmla="*/ 2147483647 h 1620"/>
                  <a:gd name="T84" fmla="*/ 2147483647 w 715"/>
                  <a:gd name="T85" fmla="*/ 2147483647 h 1620"/>
                  <a:gd name="T86" fmla="*/ 2147483647 w 715"/>
                  <a:gd name="T87" fmla="*/ 2147483647 h 1620"/>
                  <a:gd name="T88" fmla="*/ 2147483647 w 715"/>
                  <a:gd name="T89" fmla="*/ 2147483647 h 1620"/>
                  <a:gd name="T90" fmla="*/ 2147483647 w 715"/>
                  <a:gd name="T91" fmla="*/ 2147483647 h 1620"/>
                  <a:gd name="T92" fmla="*/ 2147483647 w 715"/>
                  <a:gd name="T93" fmla="*/ 2147483647 h 1620"/>
                  <a:gd name="T94" fmla="*/ 2147483647 w 715"/>
                  <a:gd name="T95" fmla="*/ 2147483647 h 1620"/>
                  <a:gd name="T96" fmla="*/ 2147483647 w 715"/>
                  <a:gd name="T97" fmla="*/ 2147483647 h 1620"/>
                  <a:gd name="T98" fmla="*/ 2147483647 w 715"/>
                  <a:gd name="T99" fmla="*/ 2147483647 h 1620"/>
                  <a:gd name="T100" fmla="*/ 2147483647 w 715"/>
                  <a:gd name="T101" fmla="*/ 2147483647 h 1620"/>
                  <a:gd name="T102" fmla="*/ 2147483647 w 715"/>
                  <a:gd name="T103" fmla="*/ 2147483647 h 1620"/>
                  <a:gd name="T104" fmla="*/ 2147483647 w 715"/>
                  <a:gd name="T105" fmla="*/ 2147483647 h 1620"/>
                  <a:gd name="T106" fmla="*/ 2147483647 w 715"/>
                  <a:gd name="T107" fmla="*/ 2147483647 h 1620"/>
                  <a:gd name="T108" fmla="*/ 2147483647 w 715"/>
                  <a:gd name="T109" fmla="*/ 2147483647 h 1620"/>
                  <a:gd name="T110" fmla="*/ 2147483647 w 715"/>
                  <a:gd name="T111" fmla="*/ 2147483647 h 1620"/>
                  <a:gd name="T112" fmla="*/ 2147483647 w 715"/>
                  <a:gd name="T113" fmla="*/ 2147483647 h 1620"/>
                  <a:gd name="T114" fmla="*/ 2147483647 w 715"/>
                  <a:gd name="T115" fmla="*/ 2147483647 h 1620"/>
                  <a:gd name="T116" fmla="*/ 2147483647 w 715"/>
                  <a:gd name="T117" fmla="*/ 2147483647 h 1620"/>
                  <a:gd name="T118" fmla="*/ 2147483647 w 715"/>
                  <a:gd name="T119" fmla="*/ 0 h 1620"/>
                  <a:gd name="T120" fmla="*/ 2147483647 w 715"/>
                  <a:gd name="T121" fmla="*/ 0 h 1620"/>
                  <a:gd name="T122" fmla="*/ 2147483647 w 715"/>
                  <a:gd name="T123" fmla="*/ 2147483647 h 1620"/>
                  <a:gd name="T124" fmla="*/ 2147483647 w 715"/>
                  <a:gd name="T125" fmla="*/ 2147483647 h 16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1620">
                    <a:moveTo>
                      <a:pt x="715" y="7"/>
                    </a:moveTo>
                    <a:lnTo>
                      <a:pt x="715" y="7"/>
                    </a:lnTo>
                    <a:lnTo>
                      <a:pt x="714" y="13"/>
                    </a:lnTo>
                    <a:lnTo>
                      <a:pt x="708" y="20"/>
                    </a:lnTo>
                    <a:lnTo>
                      <a:pt x="699" y="26"/>
                    </a:lnTo>
                    <a:lnTo>
                      <a:pt x="687" y="33"/>
                    </a:lnTo>
                    <a:lnTo>
                      <a:pt x="671" y="39"/>
                    </a:lnTo>
                    <a:lnTo>
                      <a:pt x="654" y="44"/>
                    </a:lnTo>
                    <a:lnTo>
                      <a:pt x="609" y="57"/>
                    </a:lnTo>
                    <a:lnTo>
                      <a:pt x="556" y="67"/>
                    </a:lnTo>
                    <a:lnTo>
                      <a:pt x="496" y="74"/>
                    </a:lnTo>
                    <a:lnTo>
                      <a:pt x="429" y="80"/>
                    </a:lnTo>
                    <a:lnTo>
                      <a:pt x="357" y="82"/>
                    </a:lnTo>
                    <a:lnTo>
                      <a:pt x="284" y="80"/>
                    </a:lnTo>
                    <a:lnTo>
                      <a:pt x="217" y="74"/>
                    </a:lnTo>
                    <a:lnTo>
                      <a:pt x="158" y="67"/>
                    </a:lnTo>
                    <a:lnTo>
                      <a:pt x="104" y="56"/>
                    </a:lnTo>
                    <a:lnTo>
                      <a:pt x="61" y="44"/>
                    </a:lnTo>
                    <a:lnTo>
                      <a:pt x="43" y="39"/>
                    </a:lnTo>
                    <a:lnTo>
                      <a:pt x="28" y="31"/>
                    </a:lnTo>
                    <a:lnTo>
                      <a:pt x="17" y="26"/>
                    </a:lnTo>
                    <a:lnTo>
                      <a:pt x="7" y="18"/>
                    </a:lnTo>
                    <a:lnTo>
                      <a:pt x="2" y="11"/>
                    </a:lnTo>
                    <a:lnTo>
                      <a:pt x="0" y="5"/>
                    </a:lnTo>
                    <a:lnTo>
                      <a:pt x="0" y="0"/>
                    </a:lnTo>
                    <a:lnTo>
                      <a:pt x="4" y="1518"/>
                    </a:lnTo>
                    <a:lnTo>
                      <a:pt x="11" y="1527"/>
                    </a:lnTo>
                    <a:lnTo>
                      <a:pt x="19" y="1536"/>
                    </a:lnTo>
                    <a:lnTo>
                      <a:pt x="30" y="1546"/>
                    </a:lnTo>
                    <a:lnTo>
                      <a:pt x="45" y="1553"/>
                    </a:lnTo>
                    <a:lnTo>
                      <a:pt x="61" y="1562"/>
                    </a:lnTo>
                    <a:lnTo>
                      <a:pt x="80" y="1572"/>
                    </a:lnTo>
                    <a:lnTo>
                      <a:pt x="100" y="1579"/>
                    </a:lnTo>
                    <a:lnTo>
                      <a:pt x="123" y="1587"/>
                    </a:lnTo>
                    <a:lnTo>
                      <a:pt x="173" y="1600"/>
                    </a:lnTo>
                    <a:lnTo>
                      <a:pt x="229" y="1611"/>
                    </a:lnTo>
                    <a:lnTo>
                      <a:pt x="260" y="1614"/>
                    </a:lnTo>
                    <a:lnTo>
                      <a:pt x="292" y="1618"/>
                    </a:lnTo>
                    <a:lnTo>
                      <a:pt x="323" y="1620"/>
                    </a:lnTo>
                    <a:lnTo>
                      <a:pt x="357" y="1620"/>
                    </a:lnTo>
                    <a:lnTo>
                      <a:pt x="390" y="1620"/>
                    </a:lnTo>
                    <a:lnTo>
                      <a:pt x="424" y="1618"/>
                    </a:lnTo>
                    <a:lnTo>
                      <a:pt x="455" y="1614"/>
                    </a:lnTo>
                    <a:lnTo>
                      <a:pt x="485" y="1611"/>
                    </a:lnTo>
                    <a:lnTo>
                      <a:pt x="543" y="1600"/>
                    </a:lnTo>
                    <a:lnTo>
                      <a:pt x="595" y="1587"/>
                    </a:lnTo>
                    <a:lnTo>
                      <a:pt x="617" y="1579"/>
                    </a:lnTo>
                    <a:lnTo>
                      <a:pt x="637" y="1572"/>
                    </a:lnTo>
                    <a:lnTo>
                      <a:pt x="656" y="1562"/>
                    </a:lnTo>
                    <a:lnTo>
                      <a:pt x="673" y="1553"/>
                    </a:lnTo>
                    <a:lnTo>
                      <a:pt x="687" y="1546"/>
                    </a:lnTo>
                    <a:lnTo>
                      <a:pt x="699" y="1536"/>
                    </a:lnTo>
                    <a:lnTo>
                      <a:pt x="706" y="1527"/>
                    </a:lnTo>
                    <a:lnTo>
                      <a:pt x="712" y="1518"/>
                    </a:lnTo>
                    <a:lnTo>
                      <a:pt x="715" y="1518"/>
                    </a:lnTo>
                    <a:lnTo>
                      <a:pt x="715" y="0"/>
                    </a:lnTo>
                    <a:lnTo>
                      <a:pt x="715" y="7"/>
                    </a:lnTo>
                    <a:close/>
                  </a:path>
                </a:pathLst>
              </a:custGeom>
              <a:solidFill>
                <a:srgbClr val="FFFFFF"/>
              </a:solidFill>
              <a:ln w="6350">
                <a:solidFill>
                  <a:srgbClr val="7B7B7B"/>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 name="Freeform 17"/>
              <p:cNvSpPr>
                <a:spLocks/>
              </p:cNvSpPr>
              <p:nvPr/>
            </p:nvSpPr>
            <p:spPr bwMode="auto">
              <a:xfrm>
                <a:off x="3282951" y="5141913"/>
                <a:ext cx="1135063" cy="1362075"/>
              </a:xfrm>
              <a:custGeom>
                <a:avLst/>
                <a:gdLst>
                  <a:gd name="T0" fmla="*/ 2147483647 w 715"/>
                  <a:gd name="T1" fmla="*/ 2147483647 h 858"/>
                  <a:gd name="T2" fmla="*/ 2147483647 w 715"/>
                  <a:gd name="T3" fmla="*/ 2147483647 h 858"/>
                  <a:gd name="T4" fmla="*/ 2147483647 w 715"/>
                  <a:gd name="T5" fmla="*/ 2147483647 h 858"/>
                  <a:gd name="T6" fmla="*/ 2147483647 w 715"/>
                  <a:gd name="T7" fmla="*/ 2147483647 h 858"/>
                  <a:gd name="T8" fmla="*/ 2147483647 w 715"/>
                  <a:gd name="T9" fmla="*/ 2147483647 h 858"/>
                  <a:gd name="T10" fmla="*/ 2147483647 w 715"/>
                  <a:gd name="T11" fmla="*/ 2147483647 h 858"/>
                  <a:gd name="T12" fmla="*/ 2147483647 w 715"/>
                  <a:gd name="T13" fmla="*/ 2147483647 h 858"/>
                  <a:gd name="T14" fmla="*/ 2147483647 w 715"/>
                  <a:gd name="T15" fmla="*/ 2147483647 h 858"/>
                  <a:gd name="T16" fmla="*/ 2147483647 w 715"/>
                  <a:gd name="T17" fmla="*/ 2147483647 h 858"/>
                  <a:gd name="T18" fmla="*/ 2147483647 w 715"/>
                  <a:gd name="T19" fmla="*/ 2147483647 h 858"/>
                  <a:gd name="T20" fmla="*/ 2147483647 w 715"/>
                  <a:gd name="T21" fmla="*/ 2147483647 h 858"/>
                  <a:gd name="T22" fmla="*/ 2147483647 w 715"/>
                  <a:gd name="T23" fmla="*/ 2147483647 h 858"/>
                  <a:gd name="T24" fmla="*/ 2147483647 w 715"/>
                  <a:gd name="T25" fmla="*/ 2147483647 h 858"/>
                  <a:gd name="T26" fmla="*/ 2147483647 w 715"/>
                  <a:gd name="T27" fmla="*/ 2147483647 h 858"/>
                  <a:gd name="T28" fmla="*/ 2147483647 w 715"/>
                  <a:gd name="T29" fmla="*/ 2147483647 h 858"/>
                  <a:gd name="T30" fmla="*/ 2147483647 w 715"/>
                  <a:gd name="T31" fmla="*/ 2147483647 h 858"/>
                  <a:gd name="T32" fmla="*/ 2147483647 w 715"/>
                  <a:gd name="T33" fmla="*/ 2147483647 h 858"/>
                  <a:gd name="T34" fmla="*/ 2147483647 w 715"/>
                  <a:gd name="T35" fmla="*/ 2147483647 h 858"/>
                  <a:gd name="T36" fmla="*/ 2147483647 w 715"/>
                  <a:gd name="T37" fmla="*/ 2147483647 h 858"/>
                  <a:gd name="T38" fmla="*/ 2147483647 w 715"/>
                  <a:gd name="T39" fmla="*/ 2147483647 h 858"/>
                  <a:gd name="T40" fmla="*/ 2147483647 w 715"/>
                  <a:gd name="T41" fmla="*/ 2147483647 h 858"/>
                  <a:gd name="T42" fmla="*/ 2147483647 w 715"/>
                  <a:gd name="T43" fmla="*/ 2147483647 h 858"/>
                  <a:gd name="T44" fmla="*/ 2147483647 w 715"/>
                  <a:gd name="T45" fmla="*/ 2147483647 h 858"/>
                  <a:gd name="T46" fmla="*/ 2147483647 w 715"/>
                  <a:gd name="T47" fmla="*/ 2147483647 h 858"/>
                  <a:gd name="T48" fmla="*/ 0 w 715"/>
                  <a:gd name="T49" fmla="*/ 2147483647 h 858"/>
                  <a:gd name="T50" fmla="*/ 0 w 715"/>
                  <a:gd name="T51" fmla="*/ 2147483647 h 858"/>
                  <a:gd name="T52" fmla="*/ 0 w 715"/>
                  <a:gd name="T53" fmla="*/ 0 h 858"/>
                  <a:gd name="T54" fmla="*/ 2147483647 w 715"/>
                  <a:gd name="T55" fmla="*/ 2147483647 h 858"/>
                  <a:gd name="T56" fmla="*/ 2147483647 w 715"/>
                  <a:gd name="T57" fmla="*/ 2147483647 h 858"/>
                  <a:gd name="T58" fmla="*/ 2147483647 w 715"/>
                  <a:gd name="T59" fmla="*/ 2147483647 h 858"/>
                  <a:gd name="T60" fmla="*/ 2147483647 w 715"/>
                  <a:gd name="T61" fmla="*/ 2147483647 h 858"/>
                  <a:gd name="T62" fmla="*/ 2147483647 w 715"/>
                  <a:gd name="T63" fmla="*/ 2147483647 h 858"/>
                  <a:gd name="T64" fmla="*/ 2147483647 w 715"/>
                  <a:gd name="T65" fmla="*/ 2147483647 h 858"/>
                  <a:gd name="T66" fmla="*/ 2147483647 w 715"/>
                  <a:gd name="T67" fmla="*/ 2147483647 h 858"/>
                  <a:gd name="T68" fmla="*/ 2147483647 w 715"/>
                  <a:gd name="T69" fmla="*/ 2147483647 h 858"/>
                  <a:gd name="T70" fmla="*/ 2147483647 w 715"/>
                  <a:gd name="T71" fmla="*/ 2147483647 h 858"/>
                  <a:gd name="T72" fmla="*/ 2147483647 w 715"/>
                  <a:gd name="T73" fmla="*/ 2147483647 h 858"/>
                  <a:gd name="T74" fmla="*/ 2147483647 w 715"/>
                  <a:gd name="T75" fmla="*/ 2147483647 h 858"/>
                  <a:gd name="T76" fmla="*/ 2147483647 w 715"/>
                  <a:gd name="T77" fmla="*/ 2147483647 h 858"/>
                  <a:gd name="T78" fmla="*/ 2147483647 w 715"/>
                  <a:gd name="T79" fmla="*/ 2147483647 h 858"/>
                  <a:gd name="T80" fmla="*/ 2147483647 w 715"/>
                  <a:gd name="T81" fmla="*/ 2147483647 h 858"/>
                  <a:gd name="T82" fmla="*/ 2147483647 w 715"/>
                  <a:gd name="T83" fmla="*/ 2147483647 h 858"/>
                  <a:gd name="T84" fmla="*/ 2147483647 w 715"/>
                  <a:gd name="T85" fmla="*/ 2147483647 h 858"/>
                  <a:gd name="T86" fmla="*/ 2147483647 w 715"/>
                  <a:gd name="T87" fmla="*/ 2147483647 h 858"/>
                  <a:gd name="T88" fmla="*/ 2147483647 w 715"/>
                  <a:gd name="T89" fmla="*/ 2147483647 h 858"/>
                  <a:gd name="T90" fmla="*/ 2147483647 w 715"/>
                  <a:gd name="T91" fmla="*/ 2147483647 h 858"/>
                  <a:gd name="T92" fmla="*/ 2147483647 w 715"/>
                  <a:gd name="T93" fmla="*/ 2147483647 h 858"/>
                  <a:gd name="T94" fmla="*/ 2147483647 w 715"/>
                  <a:gd name="T95" fmla="*/ 2147483647 h 858"/>
                  <a:gd name="T96" fmla="*/ 2147483647 w 715"/>
                  <a:gd name="T97" fmla="*/ 2147483647 h 858"/>
                  <a:gd name="T98" fmla="*/ 2147483647 w 715"/>
                  <a:gd name="T99" fmla="*/ 2147483647 h 858"/>
                  <a:gd name="T100" fmla="*/ 2147483647 w 715"/>
                  <a:gd name="T101" fmla="*/ 2147483647 h 858"/>
                  <a:gd name="T102" fmla="*/ 2147483647 w 715"/>
                  <a:gd name="T103" fmla="*/ 2147483647 h 858"/>
                  <a:gd name="T104" fmla="*/ 2147483647 w 715"/>
                  <a:gd name="T105" fmla="*/ 2147483647 h 858"/>
                  <a:gd name="T106" fmla="*/ 2147483647 w 715"/>
                  <a:gd name="T107" fmla="*/ 2147483647 h 858"/>
                  <a:gd name="T108" fmla="*/ 2147483647 w 715"/>
                  <a:gd name="T109" fmla="*/ 2147483647 h 858"/>
                  <a:gd name="T110" fmla="*/ 2147483647 w 715"/>
                  <a:gd name="T111" fmla="*/ 2147483647 h 858"/>
                  <a:gd name="T112" fmla="*/ 2147483647 w 715"/>
                  <a:gd name="T113" fmla="*/ 2147483647 h 858"/>
                  <a:gd name="T114" fmla="*/ 2147483647 w 715"/>
                  <a:gd name="T115" fmla="*/ 2147483647 h 858"/>
                  <a:gd name="T116" fmla="*/ 2147483647 w 715"/>
                  <a:gd name="T117" fmla="*/ 2147483647 h 858"/>
                  <a:gd name="T118" fmla="*/ 2147483647 w 715"/>
                  <a:gd name="T119" fmla="*/ 0 h 858"/>
                  <a:gd name="T120" fmla="*/ 2147483647 w 715"/>
                  <a:gd name="T121" fmla="*/ 0 h 858"/>
                  <a:gd name="T122" fmla="*/ 2147483647 w 715"/>
                  <a:gd name="T123" fmla="*/ 2147483647 h 858"/>
                  <a:gd name="T124" fmla="*/ 2147483647 w 715"/>
                  <a:gd name="T125" fmla="*/ 2147483647 h 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858">
                    <a:moveTo>
                      <a:pt x="715" y="7"/>
                    </a:moveTo>
                    <a:lnTo>
                      <a:pt x="715" y="7"/>
                    </a:lnTo>
                    <a:lnTo>
                      <a:pt x="714" y="13"/>
                    </a:lnTo>
                    <a:lnTo>
                      <a:pt x="708" y="20"/>
                    </a:lnTo>
                    <a:lnTo>
                      <a:pt x="699" y="26"/>
                    </a:lnTo>
                    <a:lnTo>
                      <a:pt x="687" y="33"/>
                    </a:lnTo>
                    <a:lnTo>
                      <a:pt x="671" y="39"/>
                    </a:lnTo>
                    <a:lnTo>
                      <a:pt x="654" y="44"/>
                    </a:lnTo>
                    <a:lnTo>
                      <a:pt x="609" y="57"/>
                    </a:lnTo>
                    <a:lnTo>
                      <a:pt x="556" y="66"/>
                    </a:lnTo>
                    <a:lnTo>
                      <a:pt x="496" y="74"/>
                    </a:lnTo>
                    <a:lnTo>
                      <a:pt x="429" y="80"/>
                    </a:lnTo>
                    <a:lnTo>
                      <a:pt x="357" y="81"/>
                    </a:lnTo>
                    <a:lnTo>
                      <a:pt x="284" y="80"/>
                    </a:lnTo>
                    <a:lnTo>
                      <a:pt x="217" y="74"/>
                    </a:lnTo>
                    <a:lnTo>
                      <a:pt x="158" y="66"/>
                    </a:lnTo>
                    <a:lnTo>
                      <a:pt x="104" y="55"/>
                    </a:lnTo>
                    <a:lnTo>
                      <a:pt x="61" y="44"/>
                    </a:lnTo>
                    <a:lnTo>
                      <a:pt x="43" y="39"/>
                    </a:lnTo>
                    <a:lnTo>
                      <a:pt x="28" y="31"/>
                    </a:lnTo>
                    <a:lnTo>
                      <a:pt x="17" y="26"/>
                    </a:lnTo>
                    <a:lnTo>
                      <a:pt x="7" y="18"/>
                    </a:lnTo>
                    <a:lnTo>
                      <a:pt x="2" y="11"/>
                    </a:lnTo>
                    <a:lnTo>
                      <a:pt x="0" y="5"/>
                    </a:lnTo>
                    <a:lnTo>
                      <a:pt x="0" y="0"/>
                    </a:lnTo>
                    <a:lnTo>
                      <a:pt x="4" y="756"/>
                    </a:lnTo>
                    <a:lnTo>
                      <a:pt x="11" y="765"/>
                    </a:lnTo>
                    <a:lnTo>
                      <a:pt x="19" y="774"/>
                    </a:lnTo>
                    <a:lnTo>
                      <a:pt x="30" y="784"/>
                    </a:lnTo>
                    <a:lnTo>
                      <a:pt x="45" y="791"/>
                    </a:lnTo>
                    <a:lnTo>
                      <a:pt x="61" y="800"/>
                    </a:lnTo>
                    <a:lnTo>
                      <a:pt x="80" y="810"/>
                    </a:lnTo>
                    <a:lnTo>
                      <a:pt x="100" y="817"/>
                    </a:lnTo>
                    <a:lnTo>
                      <a:pt x="123" y="825"/>
                    </a:lnTo>
                    <a:lnTo>
                      <a:pt x="173" y="838"/>
                    </a:lnTo>
                    <a:lnTo>
                      <a:pt x="229" y="849"/>
                    </a:lnTo>
                    <a:lnTo>
                      <a:pt x="260" y="852"/>
                    </a:lnTo>
                    <a:lnTo>
                      <a:pt x="292" y="856"/>
                    </a:lnTo>
                    <a:lnTo>
                      <a:pt x="323" y="858"/>
                    </a:lnTo>
                    <a:lnTo>
                      <a:pt x="357" y="858"/>
                    </a:lnTo>
                    <a:lnTo>
                      <a:pt x="390" y="858"/>
                    </a:lnTo>
                    <a:lnTo>
                      <a:pt x="424" y="856"/>
                    </a:lnTo>
                    <a:lnTo>
                      <a:pt x="455" y="852"/>
                    </a:lnTo>
                    <a:lnTo>
                      <a:pt x="485" y="849"/>
                    </a:lnTo>
                    <a:lnTo>
                      <a:pt x="543" y="838"/>
                    </a:lnTo>
                    <a:lnTo>
                      <a:pt x="595" y="825"/>
                    </a:lnTo>
                    <a:lnTo>
                      <a:pt x="617" y="817"/>
                    </a:lnTo>
                    <a:lnTo>
                      <a:pt x="637" y="810"/>
                    </a:lnTo>
                    <a:lnTo>
                      <a:pt x="656" y="800"/>
                    </a:lnTo>
                    <a:lnTo>
                      <a:pt x="673" y="791"/>
                    </a:lnTo>
                    <a:lnTo>
                      <a:pt x="687" y="784"/>
                    </a:lnTo>
                    <a:lnTo>
                      <a:pt x="699" y="774"/>
                    </a:lnTo>
                    <a:lnTo>
                      <a:pt x="706" y="765"/>
                    </a:lnTo>
                    <a:lnTo>
                      <a:pt x="712" y="756"/>
                    </a:lnTo>
                    <a:lnTo>
                      <a:pt x="715" y="756"/>
                    </a:lnTo>
                    <a:lnTo>
                      <a:pt x="715" y="0"/>
                    </a:lnTo>
                    <a:lnTo>
                      <a:pt x="715" y="7"/>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9" name="Freeform 18"/>
              <p:cNvSpPr>
                <a:spLocks/>
              </p:cNvSpPr>
              <p:nvPr/>
            </p:nvSpPr>
            <p:spPr bwMode="auto">
              <a:xfrm>
                <a:off x="3338513" y="2692400"/>
                <a:ext cx="1023938" cy="122238"/>
              </a:xfrm>
              <a:custGeom>
                <a:avLst/>
                <a:gdLst>
                  <a:gd name="T0" fmla="*/ 2147483647 w 645"/>
                  <a:gd name="T1" fmla="*/ 2147483647 h 77"/>
                  <a:gd name="T2" fmla="*/ 2147483647 w 645"/>
                  <a:gd name="T3" fmla="*/ 0 h 77"/>
                  <a:gd name="T4" fmla="*/ 2147483647 w 645"/>
                  <a:gd name="T5" fmla="*/ 0 h 77"/>
                  <a:gd name="T6" fmla="*/ 0 w 645"/>
                  <a:gd name="T7" fmla="*/ 2147483647 h 77"/>
                  <a:gd name="T8" fmla="*/ 2147483647 w 645"/>
                  <a:gd name="T9" fmla="*/ 2147483647 h 77"/>
                  <a:gd name="T10" fmla="*/ 2147483647 w 645"/>
                  <a:gd name="T11" fmla="*/ 214748364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5" h="77">
                    <a:moveTo>
                      <a:pt x="645" y="65"/>
                    </a:moveTo>
                    <a:lnTo>
                      <a:pt x="641" y="0"/>
                    </a:lnTo>
                    <a:lnTo>
                      <a:pt x="4" y="0"/>
                    </a:lnTo>
                    <a:lnTo>
                      <a:pt x="0" y="62"/>
                    </a:lnTo>
                    <a:lnTo>
                      <a:pt x="628" y="77"/>
                    </a:lnTo>
                    <a:lnTo>
                      <a:pt x="645"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19"/>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2147483647 w 639"/>
                  <a:gd name="T45" fmla="*/ 2147483647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lnTo>
                      <a:pt x="639" y="9"/>
                    </a:lnTo>
                    <a:close/>
                  </a:path>
                </a:pathLst>
              </a:custGeom>
              <a:solidFill>
                <a:srgbClr val="B0D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1" name="Freeform 20"/>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path>
                </a:pathLst>
              </a:custGeom>
              <a:noFill/>
              <a:ln w="6350">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2" name="Freeform 21"/>
              <p:cNvSpPr>
                <a:spLocks/>
              </p:cNvSpPr>
              <p:nvPr/>
            </p:nvSpPr>
            <p:spPr bwMode="auto">
              <a:xfrm>
                <a:off x="3344863" y="3457575"/>
                <a:ext cx="1000125" cy="93663"/>
              </a:xfrm>
              <a:custGeom>
                <a:avLst/>
                <a:gdLst>
                  <a:gd name="T0" fmla="*/ 2147483647 w 630"/>
                  <a:gd name="T1" fmla="*/ 2147483647 h 59"/>
                  <a:gd name="T2" fmla="*/ 2147483647 w 630"/>
                  <a:gd name="T3" fmla="*/ 2147483647 h 59"/>
                  <a:gd name="T4" fmla="*/ 2147483647 w 630"/>
                  <a:gd name="T5" fmla="*/ 2147483647 h 59"/>
                  <a:gd name="T6" fmla="*/ 2147483647 w 630"/>
                  <a:gd name="T7" fmla="*/ 2147483647 h 59"/>
                  <a:gd name="T8" fmla="*/ 2147483647 w 630"/>
                  <a:gd name="T9" fmla="*/ 2147483647 h 59"/>
                  <a:gd name="T10" fmla="*/ 2147483647 w 630"/>
                  <a:gd name="T11" fmla="*/ 2147483647 h 59"/>
                  <a:gd name="T12" fmla="*/ 2147483647 w 630"/>
                  <a:gd name="T13" fmla="*/ 2147483647 h 59"/>
                  <a:gd name="T14" fmla="*/ 2147483647 w 630"/>
                  <a:gd name="T15" fmla="*/ 2147483647 h 59"/>
                  <a:gd name="T16" fmla="*/ 2147483647 w 630"/>
                  <a:gd name="T17" fmla="*/ 2147483647 h 59"/>
                  <a:gd name="T18" fmla="*/ 2147483647 w 630"/>
                  <a:gd name="T19" fmla="*/ 2147483647 h 59"/>
                  <a:gd name="T20" fmla="*/ 2147483647 w 630"/>
                  <a:gd name="T21" fmla="*/ 2147483647 h 59"/>
                  <a:gd name="T22" fmla="*/ 2147483647 w 630"/>
                  <a:gd name="T23" fmla="*/ 2147483647 h 59"/>
                  <a:gd name="T24" fmla="*/ 2147483647 w 630"/>
                  <a:gd name="T25" fmla="*/ 2147483647 h 59"/>
                  <a:gd name="T26" fmla="*/ 2147483647 w 630"/>
                  <a:gd name="T27" fmla="*/ 2147483647 h 59"/>
                  <a:gd name="T28" fmla="*/ 2147483647 w 630"/>
                  <a:gd name="T29" fmla="*/ 2147483647 h 59"/>
                  <a:gd name="T30" fmla="*/ 2147483647 w 630"/>
                  <a:gd name="T31" fmla="*/ 2147483647 h 59"/>
                  <a:gd name="T32" fmla="*/ 2147483647 w 630"/>
                  <a:gd name="T33" fmla="*/ 2147483647 h 59"/>
                  <a:gd name="T34" fmla="*/ 2147483647 w 630"/>
                  <a:gd name="T35" fmla="*/ 2147483647 h 59"/>
                  <a:gd name="T36" fmla="*/ 0 w 630"/>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59">
                    <a:moveTo>
                      <a:pt x="630" y="7"/>
                    </a:moveTo>
                    <a:lnTo>
                      <a:pt x="630" y="7"/>
                    </a:lnTo>
                    <a:lnTo>
                      <a:pt x="606" y="16"/>
                    </a:lnTo>
                    <a:lnTo>
                      <a:pt x="576" y="26"/>
                    </a:lnTo>
                    <a:lnTo>
                      <a:pt x="543" y="35"/>
                    </a:lnTo>
                    <a:lnTo>
                      <a:pt x="505" y="42"/>
                    </a:lnTo>
                    <a:lnTo>
                      <a:pt x="465" y="50"/>
                    </a:lnTo>
                    <a:lnTo>
                      <a:pt x="420" y="55"/>
                    </a:lnTo>
                    <a:lnTo>
                      <a:pt x="373" y="57"/>
                    </a:lnTo>
                    <a:lnTo>
                      <a:pt x="323" y="59"/>
                    </a:lnTo>
                    <a:lnTo>
                      <a:pt x="271" y="57"/>
                    </a:lnTo>
                    <a:lnTo>
                      <a:pt x="221" y="54"/>
                    </a:lnTo>
                    <a:lnTo>
                      <a:pt x="175" y="48"/>
                    </a:lnTo>
                    <a:lnTo>
                      <a:pt x="130" y="41"/>
                    </a:lnTo>
                    <a:lnTo>
                      <a:pt x="91" y="31"/>
                    </a:lnTo>
                    <a:lnTo>
                      <a:pt x="56" y="22"/>
                    </a:lnTo>
                    <a:lnTo>
                      <a:pt x="24" y="11"/>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3" name="Freeform 22"/>
              <p:cNvSpPr>
                <a:spLocks/>
              </p:cNvSpPr>
              <p:nvPr/>
            </p:nvSpPr>
            <p:spPr bwMode="auto">
              <a:xfrm>
                <a:off x="3344863" y="2589213"/>
                <a:ext cx="1011238" cy="225425"/>
              </a:xfrm>
              <a:custGeom>
                <a:avLst/>
                <a:gdLst>
                  <a:gd name="T0" fmla="*/ 2147483647 w 637"/>
                  <a:gd name="T1" fmla="*/ 2147483647 h 142"/>
                  <a:gd name="T2" fmla="*/ 2147483647 w 637"/>
                  <a:gd name="T3" fmla="*/ 2147483647 h 142"/>
                  <a:gd name="T4" fmla="*/ 2147483647 w 637"/>
                  <a:gd name="T5" fmla="*/ 2147483647 h 142"/>
                  <a:gd name="T6" fmla="*/ 2147483647 w 637"/>
                  <a:gd name="T7" fmla="*/ 2147483647 h 142"/>
                  <a:gd name="T8" fmla="*/ 2147483647 w 637"/>
                  <a:gd name="T9" fmla="*/ 2147483647 h 142"/>
                  <a:gd name="T10" fmla="*/ 2147483647 w 637"/>
                  <a:gd name="T11" fmla="*/ 2147483647 h 142"/>
                  <a:gd name="T12" fmla="*/ 2147483647 w 637"/>
                  <a:gd name="T13" fmla="*/ 2147483647 h 142"/>
                  <a:gd name="T14" fmla="*/ 2147483647 w 637"/>
                  <a:gd name="T15" fmla="*/ 2147483647 h 142"/>
                  <a:gd name="T16" fmla="*/ 2147483647 w 637"/>
                  <a:gd name="T17" fmla="*/ 2147483647 h 142"/>
                  <a:gd name="T18" fmla="*/ 2147483647 w 637"/>
                  <a:gd name="T19" fmla="*/ 2147483647 h 142"/>
                  <a:gd name="T20" fmla="*/ 2147483647 w 637"/>
                  <a:gd name="T21" fmla="*/ 2147483647 h 142"/>
                  <a:gd name="T22" fmla="*/ 2147483647 w 637"/>
                  <a:gd name="T23" fmla="*/ 2147483647 h 142"/>
                  <a:gd name="T24" fmla="*/ 2147483647 w 637"/>
                  <a:gd name="T25" fmla="*/ 2147483647 h 142"/>
                  <a:gd name="T26" fmla="*/ 2147483647 w 637"/>
                  <a:gd name="T27" fmla="*/ 2147483647 h 142"/>
                  <a:gd name="T28" fmla="*/ 2147483647 w 637"/>
                  <a:gd name="T29" fmla="*/ 2147483647 h 142"/>
                  <a:gd name="T30" fmla="*/ 2147483647 w 637"/>
                  <a:gd name="T31" fmla="*/ 2147483647 h 142"/>
                  <a:gd name="T32" fmla="*/ 2147483647 w 637"/>
                  <a:gd name="T33" fmla="*/ 2147483647 h 142"/>
                  <a:gd name="T34" fmla="*/ 2147483647 w 637"/>
                  <a:gd name="T35" fmla="*/ 2147483647 h 142"/>
                  <a:gd name="T36" fmla="*/ 2147483647 w 637"/>
                  <a:gd name="T37" fmla="*/ 2147483647 h 142"/>
                  <a:gd name="T38" fmla="*/ 2147483647 w 637"/>
                  <a:gd name="T39" fmla="*/ 2147483647 h 142"/>
                  <a:gd name="T40" fmla="*/ 2147483647 w 637"/>
                  <a:gd name="T41" fmla="*/ 2147483647 h 142"/>
                  <a:gd name="T42" fmla="*/ 2147483647 w 637"/>
                  <a:gd name="T43" fmla="*/ 2147483647 h 142"/>
                  <a:gd name="T44" fmla="*/ 2147483647 w 637"/>
                  <a:gd name="T45" fmla="*/ 2147483647 h 142"/>
                  <a:gd name="T46" fmla="*/ 2147483647 w 637"/>
                  <a:gd name="T47" fmla="*/ 2147483647 h 142"/>
                  <a:gd name="T48" fmla="*/ 0 w 637"/>
                  <a:gd name="T49" fmla="*/ 2147483647 h 142"/>
                  <a:gd name="T50" fmla="*/ 0 w 637"/>
                  <a:gd name="T51" fmla="*/ 2147483647 h 142"/>
                  <a:gd name="T52" fmla="*/ 2147483647 w 637"/>
                  <a:gd name="T53" fmla="*/ 2147483647 h 142"/>
                  <a:gd name="T54" fmla="*/ 2147483647 w 637"/>
                  <a:gd name="T55" fmla="*/ 2147483647 h 142"/>
                  <a:gd name="T56" fmla="*/ 2147483647 w 637"/>
                  <a:gd name="T57" fmla="*/ 2147483647 h 142"/>
                  <a:gd name="T58" fmla="*/ 2147483647 w 637"/>
                  <a:gd name="T59" fmla="*/ 2147483647 h 142"/>
                  <a:gd name="T60" fmla="*/ 2147483647 w 637"/>
                  <a:gd name="T61" fmla="*/ 2147483647 h 142"/>
                  <a:gd name="T62" fmla="*/ 2147483647 w 637"/>
                  <a:gd name="T63" fmla="*/ 2147483647 h 142"/>
                  <a:gd name="T64" fmla="*/ 2147483647 w 637"/>
                  <a:gd name="T65" fmla="*/ 2147483647 h 142"/>
                  <a:gd name="T66" fmla="*/ 2147483647 w 637"/>
                  <a:gd name="T67" fmla="*/ 2147483647 h 142"/>
                  <a:gd name="T68" fmla="*/ 2147483647 w 637"/>
                  <a:gd name="T69" fmla="*/ 2147483647 h 142"/>
                  <a:gd name="T70" fmla="*/ 2147483647 w 637"/>
                  <a:gd name="T71" fmla="*/ 2147483647 h 142"/>
                  <a:gd name="T72" fmla="*/ 2147483647 w 637"/>
                  <a:gd name="T73" fmla="*/ 0 h 142"/>
                  <a:gd name="T74" fmla="*/ 2147483647 w 637"/>
                  <a:gd name="T75" fmla="*/ 0 h 142"/>
                  <a:gd name="T76" fmla="*/ 2147483647 w 637"/>
                  <a:gd name="T77" fmla="*/ 2147483647 h 142"/>
                  <a:gd name="T78" fmla="*/ 2147483647 w 637"/>
                  <a:gd name="T79" fmla="*/ 2147483647 h 142"/>
                  <a:gd name="T80" fmla="*/ 2147483647 w 637"/>
                  <a:gd name="T81" fmla="*/ 2147483647 h 142"/>
                  <a:gd name="T82" fmla="*/ 2147483647 w 637"/>
                  <a:gd name="T83" fmla="*/ 2147483647 h 142"/>
                  <a:gd name="T84" fmla="*/ 2147483647 w 637"/>
                  <a:gd name="T85" fmla="*/ 2147483647 h 142"/>
                  <a:gd name="T86" fmla="*/ 2147483647 w 637"/>
                  <a:gd name="T87" fmla="*/ 2147483647 h 142"/>
                  <a:gd name="T88" fmla="*/ 2147483647 w 637"/>
                  <a:gd name="T89" fmla="*/ 2147483647 h 142"/>
                  <a:gd name="T90" fmla="*/ 2147483647 w 637"/>
                  <a:gd name="T91" fmla="*/ 2147483647 h 142"/>
                  <a:gd name="T92" fmla="*/ 2147483647 w 637"/>
                  <a:gd name="T93" fmla="*/ 2147483647 h 142"/>
                  <a:gd name="T94" fmla="*/ 2147483647 w 637"/>
                  <a:gd name="T95" fmla="*/ 2147483647 h 142"/>
                  <a:gd name="T96" fmla="*/ 2147483647 w 637"/>
                  <a:gd name="T97" fmla="*/ 2147483647 h 142"/>
                  <a:gd name="T98" fmla="*/ 2147483647 w 637"/>
                  <a:gd name="T99" fmla="*/ 2147483647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7" h="142">
                    <a:moveTo>
                      <a:pt x="637" y="65"/>
                    </a:moveTo>
                    <a:lnTo>
                      <a:pt x="637" y="65"/>
                    </a:lnTo>
                    <a:lnTo>
                      <a:pt x="635" y="71"/>
                    </a:lnTo>
                    <a:lnTo>
                      <a:pt x="632" y="78"/>
                    </a:lnTo>
                    <a:lnTo>
                      <a:pt x="622" y="86"/>
                    </a:lnTo>
                    <a:lnTo>
                      <a:pt x="613" y="91"/>
                    </a:lnTo>
                    <a:lnTo>
                      <a:pt x="598" y="99"/>
                    </a:lnTo>
                    <a:lnTo>
                      <a:pt x="583" y="104"/>
                    </a:lnTo>
                    <a:lnTo>
                      <a:pt x="543" y="117"/>
                    </a:lnTo>
                    <a:lnTo>
                      <a:pt x="496" y="127"/>
                    </a:lnTo>
                    <a:lnTo>
                      <a:pt x="442" y="134"/>
                    </a:lnTo>
                    <a:lnTo>
                      <a:pt x="381" y="140"/>
                    </a:lnTo>
                    <a:lnTo>
                      <a:pt x="318" y="142"/>
                    </a:lnTo>
                    <a:lnTo>
                      <a:pt x="253" y="140"/>
                    </a:lnTo>
                    <a:lnTo>
                      <a:pt x="193" y="134"/>
                    </a:lnTo>
                    <a:lnTo>
                      <a:pt x="139" y="127"/>
                    </a:lnTo>
                    <a:lnTo>
                      <a:pt x="93" y="116"/>
                    </a:lnTo>
                    <a:lnTo>
                      <a:pt x="54" y="104"/>
                    </a:lnTo>
                    <a:lnTo>
                      <a:pt x="37" y="97"/>
                    </a:lnTo>
                    <a:lnTo>
                      <a:pt x="24" y="91"/>
                    </a:lnTo>
                    <a:lnTo>
                      <a:pt x="13" y="84"/>
                    </a:lnTo>
                    <a:lnTo>
                      <a:pt x="6" y="77"/>
                    </a:lnTo>
                    <a:lnTo>
                      <a:pt x="2" y="71"/>
                    </a:lnTo>
                    <a:lnTo>
                      <a:pt x="0" y="64"/>
                    </a:lnTo>
                    <a:lnTo>
                      <a:pt x="2" y="58"/>
                    </a:lnTo>
                    <a:lnTo>
                      <a:pt x="6" y="51"/>
                    </a:lnTo>
                    <a:lnTo>
                      <a:pt x="13" y="45"/>
                    </a:lnTo>
                    <a:lnTo>
                      <a:pt x="24" y="39"/>
                    </a:lnTo>
                    <a:lnTo>
                      <a:pt x="37" y="34"/>
                    </a:lnTo>
                    <a:lnTo>
                      <a:pt x="54" y="28"/>
                    </a:lnTo>
                    <a:lnTo>
                      <a:pt x="93" y="19"/>
                    </a:lnTo>
                    <a:lnTo>
                      <a:pt x="139" y="12"/>
                    </a:lnTo>
                    <a:lnTo>
                      <a:pt x="193" y="6"/>
                    </a:lnTo>
                    <a:lnTo>
                      <a:pt x="253" y="2"/>
                    </a:lnTo>
                    <a:lnTo>
                      <a:pt x="318" y="0"/>
                    </a:lnTo>
                    <a:lnTo>
                      <a:pt x="381" y="2"/>
                    </a:lnTo>
                    <a:lnTo>
                      <a:pt x="442" y="6"/>
                    </a:lnTo>
                    <a:lnTo>
                      <a:pt x="496" y="12"/>
                    </a:lnTo>
                    <a:lnTo>
                      <a:pt x="543" y="21"/>
                    </a:lnTo>
                    <a:lnTo>
                      <a:pt x="583" y="30"/>
                    </a:lnTo>
                    <a:lnTo>
                      <a:pt x="598" y="36"/>
                    </a:lnTo>
                    <a:lnTo>
                      <a:pt x="613" y="41"/>
                    </a:lnTo>
                    <a:lnTo>
                      <a:pt x="622" y="47"/>
                    </a:lnTo>
                    <a:lnTo>
                      <a:pt x="632" y="52"/>
                    </a:lnTo>
                    <a:lnTo>
                      <a:pt x="635" y="58"/>
                    </a:lnTo>
                    <a:lnTo>
                      <a:pt x="637"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4" name="Freeform 23"/>
              <p:cNvSpPr>
                <a:spLocks/>
              </p:cNvSpPr>
              <p:nvPr/>
            </p:nvSpPr>
            <p:spPr bwMode="auto">
              <a:xfrm>
                <a:off x="3527426" y="3244850"/>
                <a:ext cx="625475" cy="68263"/>
              </a:xfrm>
              <a:custGeom>
                <a:avLst/>
                <a:gdLst>
                  <a:gd name="T0" fmla="*/ 2147483647 w 394"/>
                  <a:gd name="T1" fmla="*/ 2147483647 h 43"/>
                  <a:gd name="T2" fmla="*/ 2147483647 w 394"/>
                  <a:gd name="T3" fmla="*/ 2147483647 h 43"/>
                  <a:gd name="T4" fmla="*/ 2147483647 w 394"/>
                  <a:gd name="T5" fmla="*/ 2147483647 h 43"/>
                  <a:gd name="T6" fmla="*/ 2147483647 w 394"/>
                  <a:gd name="T7" fmla="*/ 2147483647 h 43"/>
                  <a:gd name="T8" fmla="*/ 2147483647 w 394"/>
                  <a:gd name="T9" fmla="*/ 2147483647 h 43"/>
                  <a:gd name="T10" fmla="*/ 2147483647 w 394"/>
                  <a:gd name="T11" fmla="*/ 2147483647 h 43"/>
                  <a:gd name="T12" fmla="*/ 2147483647 w 394"/>
                  <a:gd name="T13" fmla="*/ 2147483647 h 43"/>
                  <a:gd name="T14" fmla="*/ 2147483647 w 394"/>
                  <a:gd name="T15" fmla="*/ 2147483647 h 43"/>
                  <a:gd name="T16" fmla="*/ 2147483647 w 394"/>
                  <a:gd name="T17" fmla="*/ 2147483647 h 43"/>
                  <a:gd name="T18" fmla="*/ 2147483647 w 394"/>
                  <a:gd name="T19" fmla="*/ 2147483647 h 43"/>
                  <a:gd name="T20" fmla="*/ 2147483647 w 394"/>
                  <a:gd name="T21" fmla="*/ 2147483647 h 43"/>
                  <a:gd name="T22" fmla="*/ 2147483647 w 394"/>
                  <a:gd name="T23" fmla="*/ 2147483647 h 43"/>
                  <a:gd name="T24" fmla="*/ 2147483647 w 394"/>
                  <a:gd name="T25" fmla="*/ 2147483647 h 43"/>
                  <a:gd name="T26" fmla="*/ 2147483647 w 394"/>
                  <a:gd name="T27" fmla="*/ 2147483647 h 43"/>
                  <a:gd name="T28" fmla="*/ 2147483647 w 394"/>
                  <a:gd name="T29" fmla="*/ 2147483647 h 43"/>
                  <a:gd name="T30" fmla="*/ 2147483647 w 394"/>
                  <a:gd name="T31" fmla="*/ 2147483647 h 43"/>
                  <a:gd name="T32" fmla="*/ 2147483647 w 394"/>
                  <a:gd name="T33" fmla="*/ 2147483647 h 43"/>
                  <a:gd name="T34" fmla="*/ 2147483647 w 394"/>
                  <a:gd name="T35" fmla="*/ 2147483647 h 43"/>
                  <a:gd name="T36" fmla="*/ 0 w 39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4" h="43">
                    <a:moveTo>
                      <a:pt x="394" y="11"/>
                    </a:moveTo>
                    <a:lnTo>
                      <a:pt x="394" y="11"/>
                    </a:lnTo>
                    <a:lnTo>
                      <a:pt x="377" y="18"/>
                    </a:lnTo>
                    <a:lnTo>
                      <a:pt x="357" y="24"/>
                    </a:lnTo>
                    <a:lnTo>
                      <a:pt x="337" y="30"/>
                    </a:lnTo>
                    <a:lnTo>
                      <a:pt x="314" y="33"/>
                    </a:lnTo>
                    <a:lnTo>
                      <a:pt x="288" y="37"/>
                    </a:lnTo>
                    <a:lnTo>
                      <a:pt x="262" y="41"/>
                    </a:lnTo>
                    <a:lnTo>
                      <a:pt x="236" y="43"/>
                    </a:lnTo>
                    <a:lnTo>
                      <a:pt x="208" y="43"/>
                    </a:lnTo>
                    <a:lnTo>
                      <a:pt x="175" y="43"/>
                    </a:lnTo>
                    <a:lnTo>
                      <a:pt x="143" y="39"/>
                    </a:lnTo>
                    <a:lnTo>
                      <a:pt x="114" y="35"/>
                    </a:lnTo>
                    <a:lnTo>
                      <a:pt x="86" y="30"/>
                    </a:lnTo>
                    <a:lnTo>
                      <a:pt x="62" y="24"/>
                    </a:lnTo>
                    <a:lnTo>
                      <a:pt x="37" y="17"/>
                    </a:lnTo>
                    <a:lnTo>
                      <a:pt x="17" y="9"/>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pic>
        <p:nvPicPr>
          <p:cNvPr id="25" name="Picture 5" descr="Image result for pcr machine"/>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9047" r="8322" b="10217"/>
          <a:stretch/>
        </p:blipFill>
        <p:spPr bwMode="auto">
          <a:xfrm>
            <a:off x="5660166" y="3303616"/>
            <a:ext cx="851807" cy="9664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27250" y="1315730"/>
            <a:ext cx="19176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 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(aerobic only)</a:t>
            </a:r>
          </a:p>
        </p:txBody>
      </p:sp>
      <p:sp>
        <p:nvSpPr>
          <p:cNvPr id="27" name="TextBox 26"/>
          <p:cNvSpPr txBox="1"/>
          <p:nvPr/>
        </p:nvSpPr>
        <p:spPr>
          <a:xfrm>
            <a:off x="5261879" y="2939772"/>
            <a:ext cx="1648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Viral Testing</a:t>
            </a:r>
          </a:p>
        </p:txBody>
      </p:sp>
      <p:cxnSp>
        <p:nvCxnSpPr>
          <p:cNvPr id="29" name="Straight Arrow Connector 28"/>
          <p:cNvCxnSpPr/>
          <p:nvPr/>
        </p:nvCxnSpPr>
        <p:spPr>
          <a:xfrm>
            <a:off x="4828014" y="2646053"/>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0260888" y="2349738"/>
            <a:ext cx="1207568" cy="892798"/>
            <a:chOff x="6601070" y="4435315"/>
            <a:chExt cx="1008063" cy="723086"/>
          </a:xfrm>
        </p:grpSpPr>
        <p:grpSp>
          <p:nvGrpSpPr>
            <p:cNvPr id="31" name="Group 30"/>
            <p:cNvGrpSpPr/>
            <p:nvPr/>
          </p:nvGrpSpPr>
          <p:grpSpPr>
            <a:xfrm>
              <a:off x="6601070" y="4435315"/>
              <a:ext cx="1008063" cy="723086"/>
              <a:chOff x="1439863" y="5373688"/>
              <a:chExt cx="1960563" cy="1484313"/>
            </a:xfrm>
            <a:solidFill>
              <a:schemeClr val="bg1">
                <a:lumMod val="50000"/>
              </a:schemeClr>
            </a:solidFill>
          </p:grpSpPr>
          <p:sp>
            <p:nvSpPr>
              <p:cNvPr id="35" name="Freeform 6"/>
              <p:cNvSpPr>
                <a:spLocks noEditPoints="1"/>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 name="T70" fmla="*/ 122 w 244"/>
                  <a:gd name="T71" fmla="*/ 162 h 244"/>
                  <a:gd name="T72" fmla="*/ 106 w 244"/>
                  <a:gd name="T73" fmla="*/ 159 h 244"/>
                  <a:gd name="T74" fmla="*/ 93 w 244"/>
                  <a:gd name="T75" fmla="*/ 151 h 244"/>
                  <a:gd name="T76" fmla="*/ 84 w 244"/>
                  <a:gd name="T77" fmla="*/ 139 h 244"/>
                  <a:gd name="T78" fmla="*/ 82 w 244"/>
                  <a:gd name="T79" fmla="*/ 122 h 244"/>
                  <a:gd name="T80" fmla="*/ 82 w 244"/>
                  <a:gd name="T81" fmla="*/ 115 h 244"/>
                  <a:gd name="T82" fmla="*/ 88 w 244"/>
                  <a:gd name="T83" fmla="*/ 100 h 244"/>
                  <a:gd name="T84" fmla="*/ 100 w 244"/>
                  <a:gd name="T85" fmla="*/ 89 h 244"/>
                  <a:gd name="T86" fmla="*/ 113 w 244"/>
                  <a:gd name="T87" fmla="*/ 82 h 244"/>
                  <a:gd name="T88" fmla="*/ 122 w 244"/>
                  <a:gd name="T89" fmla="*/ 82 h 244"/>
                  <a:gd name="T90" fmla="*/ 139 w 244"/>
                  <a:gd name="T91" fmla="*/ 86 h 244"/>
                  <a:gd name="T92" fmla="*/ 151 w 244"/>
                  <a:gd name="T93" fmla="*/ 93 h 244"/>
                  <a:gd name="T94" fmla="*/ 159 w 244"/>
                  <a:gd name="T95" fmla="*/ 106 h 244"/>
                  <a:gd name="T96" fmla="*/ 162 w 244"/>
                  <a:gd name="T97" fmla="*/ 122 h 244"/>
                  <a:gd name="T98" fmla="*/ 162 w 244"/>
                  <a:gd name="T99" fmla="*/ 129 h 244"/>
                  <a:gd name="T100" fmla="*/ 155 w 244"/>
                  <a:gd name="T101" fmla="*/ 144 h 244"/>
                  <a:gd name="T102" fmla="*/ 144 w 244"/>
                  <a:gd name="T103" fmla="*/ 155 h 244"/>
                  <a:gd name="T104" fmla="*/ 129 w 244"/>
                  <a:gd name="T105" fmla="*/ 162 h 244"/>
                  <a:gd name="T106" fmla="*/ 122 w 244"/>
                  <a:gd name="T107" fmla="*/ 162 h 244"/>
                  <a:gd name="T108" fmla="*/ 122 w 244"/>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close/>
                    <a:moveTo>
                      <a:pt x="122" y="162"/>
                    </a:moveTo>
                    <a:lnTo>
                      <a:pt x="122" y="162"/>
                    </a:lnTo>
                    <a:lnTo>
                      <a:pt x="113" y="162"/>
                    </a:lnTo>
                    <a:lnTo>
                      <a:pt x="106" y="159"/>
                    </a:lnTo>
                    <a:lnTo>
                      <a:pt x="100" y="155"/>
                    </a:lnTo>
                    <a:lnTo>
                      <a:pt x="93" y="151"/>
                    </a:lnTo>
                    <a:lnTo>
                      <a:pt x="88" y="144"/>
                    </a:lnTo>
                    <a:lnTo>
                      <a:pt x="84" y="139"/>
                    </a:lnTo>
                    <a:lnTo>
                      <a:pt x="82" y="129"/>
                    </a:lnTo>
                    <a:lnTo>
                      <a:pt x="82" y="122"/>
                    </a:lnTo>
                    <a:lnTo>
                      <a:pt x="82" y="122"/>
                    </a:lnTo>
                    <a:lnTo>
                      <a:pt x="82" y="115"/>
                    </a:lnTo>
                    <a:lnTo>
                      <a:pt x="84" y="106"/>
                    </a:lnTo>
                    <a:lnTo>
                      <a:pt x="88" y="100"/>
                    </a:lnTo>
                    <a:lnTo>
                      <a:pt x="93" y="93"/>
                    </a:lnTo>
                    <a:lnTo>
                      <a:pt x="100" y="89"/>
                    </a:lnTo>
                    <a:lnTo>
                      <a:pt x="106" y="86"/>
                    </a:lnTo>
                    <a:lnTo>
                      <a:pt x="113" y="82"/>
                    </a:lnTo>
                    <a:lnTo>
                      <a:pt x="122" y="82"/>
                    </a:lnTo>
                    <a:lnTo>
                      <a:pt x="122" y="82"/>
                    </a:lnTo>
                    <a:lnTo>
                      <a:pt x="129" y="82"/>
                    </a:lnTo>
                    <a:lnTo>
                      <a:pt x="139" y="86"/>
                    </a:lnTo>
                    <a:lnTo>
                      <a:pt x="144" y="89"/>
                    </a:lnTo>
                    <a:lnTo>
                      <a:pt x="151" y="93"/>
                    </a:lnTo>
                    <a:lnTo>
                      <a:pt x="155" y="100"/>
                    </a:lnTo>
                    <a:lnTo>
                      <a:pt x="159" y="106"/>
                    </a:lnTo>
                    <a:lnTo>
                      <a:pt x="162" y="115"/>
                    </a:lnTo>
                    <a:lnTo>
                      <a:pt x="162" y="122"/>
                    </a:lnTo>
                    <a:lnTo>
                      <a:pt x="162" y="122"/>
                    </a:lnTo>
                    <a:lnTo>
                      <a:pt x="162" y="129"/>
                    </a:lnTo>
                    <a:lnTo>
                      <a:pt x="159" y="139"/>
                    </a:lnTo>
                    <a:lnTo>
                      <a:pt x="155" y="144"/>
                    </a:lnTo>
                    <a:lnTo>
                      <a:pt x="151" y="151"/>
                    </a:lnTo>
                    <a:lnTo>
                      <a:pt x="144" y="155"/>
                    </a:lnTo>
                    <a:lnTo>
                      <a:pt x="139" y="159"/>
                    </a:lnTo>
                    <a:lnTo>
                      <a:pt x="129" y="162"/>
                    </a:lnTo>
                    <a:lnTo>
                      <a:pt x="122" y="162"/>
                    </a:lnTo>
                    <a:lnTo>
                      <a:pt x="122" y="162"/>
                    </a:lnTo>
                    <a:close/>
                    <a:moveTo>
                      <a:pt x="122" y="162"/>
                    </a:moveTo>
                    <a:lnTo>
                      <a:pt x="122"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6" name="Freeform 7"/>
              <p:cNvSpPr>
                <a:spLocks/>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7" name="Freeform 8"/>
              <p:cNvSpPr>
                <a:spLocks/>
              </p:cNvSpPr>
              <p:nvPr/>
            </p:nvSpPr>
            <p:spPr bwMode="auto">
              <a:xfrm>
                <a:off x="1820863" y="6600826"/>
                <a:ext cx="127000" cy="127000"/>
              </a:xfrm>
              <a:custGeom>
                <a:avLst/>
                <a:gdLst>
                  <a:gd name="T0" fmla="*/ 40 w 80"/>
                  <a:gd name="T1" fmla="*/ 80 h 80"/>
                  <a:gd name="T2" fmla="*/ 40 w 80"/>
                  <a:gd name="T3" fmla="*/ 80 h 80"/>
                  <a:gd name="T4" fmla="*/ 31 w 80"/>
                  <a:gd name="T5" fmla="*/ 80 h 80"/>
                  <a:gd name="T6" fmla="*/ 24 w 80"/>
                  <a:gd name="T7" fmla="*/ 77 h 80"/>
                  <a:gd name="T8" fmla="*/ 18 w 80"/>
                  <a:gd name="T9" fmla="*/ 73 h 80"/>
                  <a:gd name="T10" fmla="*/ 11 w 80"/>
                  <a:gd name="T11" fmla="*/ 69 h 80"/>
                  <a:gd name="T12" fmla="*/ 6 w 80"/>
                  <a:gd name="T13" fmla="*/ 62 h 80"/>
                  <a:gd name="T14" fmla="*/ 2 w 80"/>
                  <a:gd name="T15" fmla="*/ 57 h 80"/>
                  <a:gd name="T16" fmla="*/ 0 w 80"/>
                  <a:gd name="T17" fmla="*/ 47 h 80"/>
                  <a:gd name="T18" fmla="*/ 0 w 80"/>
                  <a:gd name="T19" fmla="*/ 40 h 80"/>
                  <a:gd name="T20" fmla="*/ 0 w 80"/>
                  <a:gd name="T21" fmla="*/ 40 h 80"/>
                  <a:gd name="T22" fmla="*/ 0 w 80"/>
                  <a:gd name="T23" fmla="*/ 33 h 80"/>
                  <a:gd name="T24" fmla="*/ 2 w 80"/>
                  <a:gd name="T25" fmla="*/ 24 h 80"/>
                  <a:gd name="T26" fmla="*/ 6 w 80"/>
                  <a:gd name="T27" fmla="*/ 18 h 80"/>
                  <a:gd name="T28" fmla="*/ 11 w 80"/>
                  <a:gd name="T29" fmla="*/ 11 h 80"/>
                  <a:gd name="T30" fmla="*/ 18 w 80"/>
                  <a:gd name="T31" fmla="*/ 7 h 80"/>
                  <a:gd name="T32" fmla="*/ 24 w 80"/>
                  <a:gd name="T33" fmla="*/ 4 h 80"/>
                  <a:gd name="T34" fmla="*/ 31 w 80"/>
                  <a:gd name="T35" fmla="*/ 0 h 80"/>
                  <a:gd name="T36" fmla="*/ 40 w 80"/>
                  <a:gd name="T37" fmla="*/ 0 h 80"/>
                  <a:gd name="T38" fmla="*/ 40 w 80"/>
                  <a:gd name="T39" fmla="*/ 0 h 80"/>
                  <a:gd name="T40" fmla="*/ 47 w 80"/>
                  <a:gd name="T41" fmla="*/ 0 h 80"/>
                  <a:gd name="T42" fmla="*/ 57 w 80"/>
                  <a:gd name="T43" fmla="*/ 4 h 80"/>
                  <a:gd name="T44" fmla="*/ 62 w 80"/>
                  <a:gd name="T45" fmla="*/ 7 h 80"/>
                  <a:gd name="T46" fmla="*/ 69 w 80"/>
                  <a:gd name="T47" fmla="*/ 11 h 80"/>
                  <a:gd name="T48" fmla="*/ 73 w 80"/>
                  <a:gd name="T49" fmla="*/ 18 h 80"/>
                  <a:gd name="T50" fmla="*/ 77 w 80"/>
                  <a:gd name="T51" fmla="*/ 24 h 80"/>
                  <a:gd name="T52" fmla="*/ 80 w 80"/>
                  <a:gd name="T53" fmla="*/ 33 h 80"/>
                  <a:gd name="T54" fmla="*/ 80 w 80"/>
                  <a:gd name="T55" fmla="*/ 40 h 80"/>
                  <a:gd name="T56" fmla="*/ 80 w 80"/>
                  <a:gd name="T57" fmla="*/ 40 h 80"/>
                  <a:gd name="T58" fmla="*/ 80 w 80"/>
                  <a:gd name="T59" fmla="*/ 47 h 80"/>
                  <a:gd name="T60" fmla="*/ 77 w 80"/>
                  <a:gd name="T61" fmla="*/ 57 h 80"/>
                  <a:gd name="T62" fmla="*/ 73 w 80"/>
                  <a:gd name="T63" fmla="*/ 62 h 80"/>
                  <a:gd name="T64" fmla="*/ 69 w 80"/>
                  <a:gd name="T65" fmla="*/ 69 h 80"/>
                  <a:gd name="T66" fmla="*/ 62 w 80"/>
                  <a:gd name="T67" fmla="*/ 73 h 80"/>
                  <a:gd name="T68" fmla="*/ 57 w 80"/>
                  <a:gd name="T69" fmla="*/ 77 h 80"/>
                  <a:gd name="T70" fmla="*/ 47 w 80"/>
                  <a:gd name="T71" fmla="*/ 80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31" y="80"/>
                    </a:lnTo>
                    <a:lnTo>
                      <a:pt x="24" y="77"/>
                    </a:lnTo>
                    <a:lnTo>
                      <a:pt x="18" y="73"/>
                    </a:lnTo>
                    <a:lnTo>
                      <a:pt x="11" y="69"/>
                    </a:lnTo>
                    <a:lnTo>
                      <a:pt x="6" y="62"/>
                    </a:lnTo>
                    <a:lnTo>
                      <a:pt x="2" y="57"/>
                    </a:lnTo>
                    <a:lnTo>
                      <a:pt x="0" y="47"/>
                    </a:lnTo>
                    <a:lnTo>
                      <a:pt x="0" y="40"/>
                    </a:lnTo>
                    <a:lnTo>
                      <a:pt x="0" y="40"/>
                    </a:lnTo>
                    <a:lnTo>
                      <a:pt x="0" y="33"/>
                    </a:lnTo>
                    <a:lnTo>
                      <a:pt x="2" y="24"/>
                    </a:lnTo>
                    <a:lnTo>
                      <a:pt x="6" y="18"/>
                    </a:lnTo>
                    <a:lnTo>
                      <a:pt x="11" y="11"/>
                    </a:lnTo>
                    <a:lnTo>
                      <a:pt x="18" y="7"/>
                    </a:lnTo>
                    <a:lnTo>
                      <a:pt x="24" y="4"/>
                    </a:lnTo>
                    <a:lnTo>
                      <a:pt x="31" y="0"/>
                    </a:lnTo>
                    <a:lnTo>
                      <a:pt x="40" y="0"/>
                    </a:lnTo>
                    <a:lnTo>
                      <a:pt x="40" y="0"/>
                    </a:lnTo>
                    <a:lnTo>
                      <a:pt x="47" y="0"/>
                    </a:lnTo>
                    <a:lnTo>
                      <a:pt x="57" y="4"/>
                    </a:lnTo>
                    <a:lnTo>
                      <a:pt x="62" y="7"/>
                    </a:lnTo>
                    <a:lnTo>
                      <a:pt x="69" y="11"/>
                    </a:lnTo>
                    <a:lnTo>
                      <a:pt x="73" y="18"/>
                    </a:lnTo>
                    <a:lnTo>
                      <a:pt x="77" y="24"/>
                    </a:lnTo>
                    <a:lnTo>
                      <a:pt x="80" y="33"/>
                    </a:lnTo>
                    <a:lnTo>
                      <a:pt x="80" y="40"/>
                    </a:lnTo>
                    <a:lnTo>
                      <a:pt x="80" y="40"/>
                    </a:lnTo>
                    <a:lnTo>
                      <a:pt x="80" y="47"/>
                    </a:lnTo>
                    <a:lnTo>
                      <a:pt x="77" y="57"/>
                    </a:lnTo>
                    <a:lnTo>
                      <a:pt x="73" y="62"/>
                    </a:lnTo>
                    <a:lnTo>
                      <a:pt x="69" y="69"/>
                    </a:lnTo>
                    <a:lnTo>
                      <a:pt x="62" y="73"/>
                    </a:lnTo>
                    <a:lnTo>
                      <a:pt x="57" y="77"/>
                    </a:lnTo>
                    <a:lnTo>
                      <a:pt x="47"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8" name="Line 9"/>
              <p:cNvSpPr>
                <a:spLocks noChangeShapeType="1"/>
              </p:cNvSpPr>
              <p:nvPr/>
            </p:nvSpPr>
            <p:spPr bwMode="auto">
              <a:xfrm>
                <a:off x="1884363"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9" name="Freeform 10"/>
              <p:cNvSpPr>
                <a:spLocks noEditPoints="1"/>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 name="T70" fmla="*/ 120 w 242"/>
                  <a:gd name="T71" fmla="*/ 162 h 244"/>
                  <a:gd name="T72" fmla="*/ 106 w 242"/>
                  <a:gd name="T73" fmla="*/ 159 h 244"/>
                  <a:gd name="T74" fmla="*/ 93 w 242"/>
                  <a:gd name="T75" fmla="*/ 151 h 244"/>
                  <a:gd name="T76" fmla="*/ 84 w 242"/>
                  <a:gd name="T77" fmla="*/ 139 h 244"/>
                  <a:gd name="T78" fmla="*/ 80 w 242"/>
                  <a:gd name="T79" fmla="*/ 122 h 244"/>
                  <a:gd name="T80" fmla="*/ 82 w 242"/>
                  <a:gd name="T81" fmla="*/ 115 h 244"/>
                  <a:gd name="T82" fmla="*/ 87 w 242"/>
                  <a:gd name="T83" fmla="*/ 100 h 244"/>
                  <a:gd name="T84" fmla="*/ 98 w 242"/>
                  <a:gd name="T85" fmla="*/ 89 h 244"/>
                  <a:gd name="T86" fmla="*/ 113 w 242"/>
                  <a:gd name="T87" fmla="*/ 82 h 244"/>
                  <a:gd name="T88" fmla="*/ 120 w 242"/>
                  <a:gd name="T89" fmla="*/ 82 h 244"/>
                  <a:gd name="T90" fmla="*/ 136 w 242"/>
                  <a:gd name="T91" fmla="*/ 86 h 244"/>
                  <a:gd name="T92" fmla="*/ 149 w 242"/>
                  <a:gd name="T93" fmla="*/ 93 h 244"/>
                  <a:gd name="T94" fmla="*/ 158 w 242"/>
                  <a:gd name="T95" fmla="*/ 106 h 244"/>
                  <a:gd name="T96" fmla="*/ 162 w 242"/>
                  <a:gd name="T97" fmla="*/ 122 h 244"/>
                  <a:gd name="T98" fmla="*/ 160 w 242"/>
                  <a:gd name="T99" fmla="*/ 129 h 244"/>
                  <a:gd name="T100" fmla="*/ 155 w 242"/>
                  <a:gd name="T101" fmla="*/ 144 h 244"/>
                  <a:gd name="T102" fmla="*/ 144 w 242"/>
                  <a:gd name="T103" fmla="*/ 155 h 244"/>
                  <a:gd name="T104" fmla="*/ 129 w 242"/>
                  <a:gd name="T105" fmla="*/ 162 h 244"/>
                  <a:gd name="T106" fmla="*/ 120 w 242"/>
                  <a:gd name="T107" fmla="*/ 162 h 244"/>
                  <a:gd name="T108" fmla="*/ 120 w 242"/>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close/>
                    <a:moveTo>
                      <a:pt x="120" y="162"/>
                    </a:moveTo>
                    <a:lnTo>
                      <a:pt x="120" y="162"/>
                    </a:lnTo>
                    <a:lnTo>
                      <a:pt x="113" y="162"/>
                    </a:lnTo>
                    <a:lnTo>
                      <a:pt x="106" y="159"/>
                    </a:lnTo>
                    <a:lnTo>
                      <a:pt x="98" y="155"/>
                    </a:lnTo>
                    <a:lnTo>
                      <a:pt x="93" y="151"/>
                    </a:lnTo>
                    <a:lnTo>
                      <a:pt x="87" y="144"/>
                    </a:lnTo>
                    <a:lnTo>
                      <a:pt x="84" y="139"/>
                    </a:lnTo>
                    <a:lnTo>
                      <a:pt x="82" y="129"/>
                    </a:lnTo>
                    <a:lnTo>
                      <a:pt x="80" y="122"/>
                    </a:lnTo>
                    <a:lnTo>
                      <a:pt x="80" y="122"/>
                    </a:lnTo>
                    <a:lnTo>
                      <a:pt x="82" y="115"/>
                    </a:lnTo>
                    <a:lnTo>
                      <a:pt x="84" y="106"/>
                    </a:lnTo>
                    <a:lnTo>
                      <a:pt x="87" y="100"/>
                    </a:lnTo>
                    <a:lnTo>
                      <a:pt x="93" y="93"/>
                    </a:lnTo>
                    <a:lnTo>
                      <a:pt x="98" y="89"/>
                    </a:lnTo>
                    <a:lnTo>
                      <a:pt x="106" y="86"/>
                    </a:lnTo>
                    <a:lnTo>
                      <a:pt x="113" y="82"/>
                    </a:lnTo>
                    <a:lnTo>
                      <a:pt x="120" y="82"/>
                    </a:lnTo>
                    <a:lnTo>
                      <a:pt x="120" y="82"/>
                    </a:lnTo>
                    <a:lnTo>
                      <a:pt x="129" y="82"/>
                    </a:lnTo>
                    <a:lnTo>
                      <a:pt x="136" y="86"/>
                    </a:lnTo>
                    <a:lnTo>
                      <a:pt x="144" y="89"/>
                    </a:lnTo>
                    <a:lnTo>
                      <a:pt x="149" y="93"/>
                    </a:lnTo>
                    <a:lnTo>
                      <a:pt x="155" y="100"/>
                    </a:lnTo>
                    <a:lnTo>
                      <a:pt x="158" y="106"/>
                    </a:lnTo>
                    <a:lnTo>
                      <a:pt x="160" y="115"/>
                    </a:lnTo>
                    <a:lnTo>
                      <a:pt x="162" y="122"/>
                    </a:lnTo>
                    <a:lnTo>
                      <a:pt x="162" y="122"/>
                    </a:lnTo>
                    <a:lnTo>
                      <a:pt x="160" y="129"/>
                    </a:lnTo>
                    <a:lnTo>
                      <a:pt x="158" y="139"/>
                    </a:lnTo>
                    <a:lnTo>
                      <a:pt x="155" y="144"/>
                    </a:lnTo>
                    <a:lnTo>
                      <a:pt x="149" y="151"/>
                    </a:lnTo>
                    <a:lnTo>
                      <a:pt x="144" y="155"/>
                    </a:lnTo>
                    <a:lnTo>
                      <a:pt x="136" y="159"/>
                    </a:lnTo>
                    <a:lnTo>
                      <a:pt x="129" y="162"/>
                    </a:lnTo>
                    <a:lnTo>
                      <a:pt x="120" y="162"/>
                    </a:lnTo>
                    <a:lnTo>
                      <a:pt x="120" y="162"/>
                    </a:lnTo>
                    <a:close/>
                    <a:moveTo>
                      <a:pt x="120" y="162"/>
                    </a:moveTo>
                    <a:lnTo>
                      <a:pt x="120"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0" name="Freeform 11"/>
              <p:cNvSpPr>
                <a:spLocks/>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1" name="Freeform 12"/>
              <p:cNvSpPr>
                <a:spLocks/>
              </p:cNvSpPr>
              <p:nvPr/>
            </p:nvSpPr>
            <p:spPr bwMode="auto">
              <a:xfrm>
                <a:off x="2903538" y="6600826"/>
                <a:ext cx="130175" cy="127000"/>
              </a:xfrm>
              <a:custGeom>
                <a:avLst/>
                <a:gdLst>
                  <a:gd name="T0" fmla="*/ 40 w 82"/>
                  <a:gd name="T1" fmla="*/ 80 h 80"/>
                  <a:gd name="T2" fmla="*/ 40 w 82"/>
                  <a:gd name="T3" fmla="*/ 80 h 80"/>
                  <a:gd name="T4" fmla="*/ 33 w 82"/>
                  <a:gd name="T5" fmla="*/ 80 h 80"/>
                  <a:gd name="T6" fmla="*/ 26 w 82"/>
                  <a:gd name="T7" fmla="*/ 77 h 80"/>
                  <a:gd name="T8" fmla="*/ 18 w 82"/>
                  <a:gd name="T9" fmla="*/ 73 h 80"/>
                  <a:gd name="T10" fmla="*/ 13 w 82"/>
                  <a:gd name="T11" fmla="*/ 69 h 80"/>
                  <a:gd name="T12" fmla="*/ 7 w 82"/>
                  <a:gd name="T13" fmla="*/ 62 h 80"/>
                  <a:gd name="T14" fmla="*/ 4 w 82"/>
                  <a:gd name="T15" fmla="*/ 57 h 80"/>
                  <a:gd name="T16" fmla="*/ 2 w 82"/>
                  <a:gd name="T17" fmla="*/ 47 h 80"/>
                  <a:gd name="T18" fmla="*/ 0 w 82"/>
                  <a:gd name="T19" fmla="*/ 40 h 80"/>
                  <a:gd name="T20" fmla="*/ 0 w 82"/>
                  <a:gd name="T21" fmla="*/ 40 h 80"/>
                  <a:gd name="T22" fmla="*/ 2 w 82"/>
                  <a:gd name="T23" fmla="*/ 33 h 80"/>
                  <a:gd name="T24" fmla="*/ 4 w 82"/>
                  <a:gd name="T25" fmla="*/ 24 h 80"/>
                  <a:gd name="T26" fmla="*/ 7 w 82"/>
                  <a:gd name="T27" fmla="*/ 18 h 80"/>
                  <a:gd name="T28" fmla="*/ 13 w 82"/>
                  <a:gd name="T29" fmla="*/ 11 h 80"/>
                  <a:gd name="T30" fmla="*/ 18 w 82"/>
                  <a:gd name="T31" fmla="*/ 7 h 80"/>
                  <a:gd name="T32" fmla="*/ 26 w 82"/>
                  <a:gd name="T33" fmla="*/ 4 h 80"/>
                  <a:gd name="T34" fmla="*/ 33 w 82"/>
                  <a:gd name="T35" fmla="*/ 0 h 80"/>
                  <a:gd name="T36" fmla="*/ 40 w 82"/>
                  <a:gd name="T37" fmla="*/ 0 h 80"/>
                  <a:gd name="T38" fmla="*/ 40 w 82"/>
                  <a:gd name="T39" fmla="*/ 0 h 80"/>
                  <a:gd name="T40" fmla="*/ 49 w 82"/>
                  <a:gd name="T41" fmla="*/ 0 h 80"/>
                  <a:gd name="T42" fmla="*/ 56 w 82"/>
                  <a:gd name="T43" fmla="*/ 4 h 80"/>
                  <a:gd name="T44" fmla="*/ 64 w 82"/>
                  <a:gd name="T45" fmla="*/ 7 h 80"/>
                  <a:gd name="T46" fmla="*/ 69 w 82"/>
                  <a:gd name="T47" fmla="*/ 11 h 80"/>
                  <a:gd name="T48" fmla="*/ 75 w 82"/>
                  <a:gd name="T49" fmla="*/ 18 h 80"/>
                  <a:gd name="T50" fmla="*/ 78 w 82"/>
                  <a:gd name="T51" fmla="*/ 24 h 80"/>
                  <a:gd name="T52" fmla="*/ 80 w 82"/>
                  <a:gd name="T53" fmla="*/ 33 h 80"/>
                  <a:gd name="T54" fmla="*/ 82 w 82"/>
                  <a:gd name="T55" fmla="*/ 40 h 80"/>
                  <a:gd name="T56" fmla="*/ 82 w 82"/>
                  <a:gd name="T57" fmla="*/ 40 h 80"/>
                  <a:gd name="T58" fmla="*/ 80 w 82"/>
                  <a:gd name="T59" fmla="*/ 47 h 80"/>
                  <a:gd name="T60" fmla="*/ 78 w 82"/>
                  <a:gd name="T61" fmla="*/ 57 h 80"/>
                  <a:gd name="T62" fmla="*/ 75 w 82"/>
                  <a:gd name="T63" fmla="*/ 62 h 80"/>
                  <a:gd name="T64" fmla="*/ 69 w 82"/>
                  <a:gd name="T65" fmla="*/ 69 h 80"/>
                  <a:gd name="T66" fmla="*/ 64 w 82"/>
                  <a:gd name="T67" fmla="*/ 73 h 80"/>
                  <a:gd name="T68" fmla="*/ 56 w 82"/>
                  <a:gd name="T69" fmla="*/ 77 h 80"/>
                  <a:gd name="T70" fmla="*/ 49 w 82"/>
                  <a:gd name="T71" fmla="*/ 80 h 80"/>
                  <a:gd name="T72" fmla="*/ 40 w 82"/>
                  <a:gd name="T73" fmla="*/ 80 h 80"/>
                  <a:gd name="T74" fmla="*/ 40 w 82"/>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0">
                    <a:moveTo>
                      <a:pt x="40" y="80"/>
                    </a:moveTo>
                    <a:lnTo>
                      <a:pt x="40" y="80"/>
                    </a:lnTo>
                    <a:lnTo>
                      <a:pt x="33" y="80"/>
                    </a:lnTo>
                    <a:lnTo>
                      <a:pt x="26" y="77"/>
                    </a:lnTo>
                    <a:lnTo>
                      <a:pt x="18" y="73"/>
                    </a:lnTo>
                    <a:lnTo>
                      <a:pt x="13" y="69"/>
                    </a:lnTo>
                    <a:lnTo>
                      <a:pt x="7" y="62"/>
                    </a:lnTo>
                    <a:lnTo>
                      <a:pt x="4" y="57"/>
                    </a:lnTo>
                    <a:lnTo>
                      <a:pt x="2" y="47"/>
                    </a:lnTo>
                    <a:lnTo>
                      <a:pt x="0" y="40"/>
                    </a:lnTo>
                    <a:lnTo>
                      <a:pt x="0" y="40"/>
                    </a:lnTo>
                    <a:lnTo>
                      <a:pt x="2" y="33"/>
                    </a:lnTo>
                    <a:lnTo>
                      <a:pt x="4" y="24"/>
                    </a:lnTo>
                    <a:lnTo>
                      <a:pt x="7" y="18"/>
                    </a:lnTo>
                    <a:lnTo>
                      <a:pt x="13" y="11"/>
                    </a:lnTo>
                    <a:lnTo>
                      <a:pt x="18" y="7"/>
                    </a:lnTo>
                    <a:lnTo>
                      <a:pt x="26" y="4"/>
                    </a:lnTo>
                    <a:lnTo>
                      <a:pt x="33" y="0"/>
                    </a:lnTo>
                    <a:lnTo>
                      <a:pt x="40" y="0"/>
                    </a:lnTo>
                    <a:lnTo>
                      <a:pt x="40" y="0"/>
                    </a:lnTo>
                    <a:lnTo>
                      <a:pt x="49" y="0"/>
                    </a:lnTo>
                    <a:lnTo>
                      <a:pt x="56" y="4"/>
                    </a:lnTo>
                    <a:lnTo>
                      <a:pt x="64" y="7"/>
                    </a:lnTo>
                    <a:lnTo>
                      <a:pt x="69" y="11"/>
                    </a:lnTo>
                    <a:lnTo>
                      <a:pt x="75" y="18"/>
                    </a:lnTo>
                    <a:lnTo>
                      <a:pt x="78" y="24"/>
                    </a:lnTo>
                    <a:lnTo>
                      <a:pt x="80" y="33"/>
                    </a:lnTo>
                    <a:lnTo>
                      <a:pt x="82" y="40"/>
                    </a:lnTo>
                    <a:lnTo>
                      <a:pt x="82" y="40"/>
                    </a:lnTo>
                    <a:lnTo>
                      <a:pt x="80" y="47"/>
                    </a:lnTo>
                    <a:lnTo>
                      <a:pt x="78" y="57"/>
                    </a:lnTo>
                    <a:lnTo>
                      <a:pt x="75" y="62"/>
                    </a:lnTo>
                    <a:lnTo>
                      <a:pt x="69" y="69"/>
                    </a:lnTo>
                    <a:lnTo>
                      <a:pt x="64" y="73"/>
                    </a:lnTo>
                    <a:lnTo>
                      <a:pt x="56" y="77"/>
                    </a:lnTo>
                    <a:lnTo>
                      <a:pt x="49"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2" name="Line 13"/>
              <p:cNvSpPr>
                <a:spLocks noChangeShapeType="1"/>
              </p:cNvSpPr>
              <p:nvPr/>
            </p:nvSpPr>
            <p:spPr bwMode="auto">
              <a:xfrm>
                <a:off x="2967038"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14"/>
              <p:cNvSpPr>
                <a:spLocks noEditPoints="1"/>
              </p:cNvSpPr>
              <p:nvPr/>
            </p:nvSpPr>
            <p:spPr bwMode="auto">
              <a:xfrm>
                <a:off x="1439863" y="5373688"/>
                <a:ext cx="1960563" cy="1290638"/>
              </a:xfrm>
              <a:custGeom>
                <a:avLst/>
                <a:gdLst>
                  <a:gd name="T0" fmla="*/ 1202 w 1235"/>
                  <a:gd name="T1" fmla="*/ 375 h 813"/>
                  <a:gd name="T2" fmla="*/ 1198 w 1235"/>
                  <a:gd name="T3" fmla="*/ 351 h 813"/>
                  <a:gd name="T4" fmla="*/ 1049 w 1235"/>
                  <a:gd name="T5" fmla="*/ 148 h 813"/>
                  <a:gd name="T6" fmla="*/ 1031 w 1235"/>
                  <a:gd name="T7" fmla="*/ 135 h 813"/>
                  <a:gd name="T8" fmla="*/ 784 w 1235"/>
                  <a:gd name="T9" fmla="*/ 130 h 813"/>
                  <a:gd name="T10" fmla="*/ 782 w 1235"/>
                  <a:gd name="T11" fmla="*/ 15 h 813"/>
                  <a:gd name="T12" fmla="*/ 760 w 1235"/>
                  <a:gd name="T13" fmla="*/ 0 h 813"/>
                  <a:gd name="T14" fmla="*/ 117 w 1235"/>
                  <a:gd name="T15" fmla="*/ 2 h 813"/>
                  <a:gd name="T16" fmla="*/ 66 w 1235"/>
                  <a:gd name="T17" fmla="*/ 30 h 813"/>
                  <a:gd name="T18" fmla="*/ 38 w 1235"/>
                  <a:gd name="T19" fmla="*/ 79 h 813"/>
                  <a:gd name="T20" fmla="*/ 24 w 1235"/>
                  <a:gd name="T21" fmla="*/ 677 h 813"/>
                  <a:gd name="T22" fmla="*/ 7 w 1235"/>
                  <a:gd name="T23" fmla="*/ 684 h 813"/>
                  <a:gd name="T24" fmla="*/ 0 w 1235"/>
                  <a:gd name="T25" fmla="*/ 788 h 813"/>
                  <a:gd name="T26" fmla="*/ 7 w 1235"/>
                  <a:gd name="T27" fmla="*/ 806 h 813"/>
                  <a:gd name="T28" fmla="*/ 109 w 1235"/>
                  <a:gd name="T29" fmla="*/ 813 h 813"/>
                  <a:gd name="T30" fmla="*/ 113 w 1235"/>
                  <a:gd name="T31" fmla="*/ 779 h 813"/>
                  <a:gd name="T32" fmla="*/ 131 w 1235"/>
                  <a:gd name="T33" fmla="*/ 731 h 813"/>
                  <a:gd name="T34" fmla="*/ 160 w 1235"/>
                  <a:gd name="T35" fmla="*/ 693 h 813"/>
                  <a:gd name="T36" fmla="*/ 198 w 1235"/>
                  <a:gd name="T37" fmla="*/ 664 h 813"/>
                  <a:gd name="T38" fmla="*/ 246 w 1235"/>
                  <a:gd name="T39" fmla="*/ 646 h 813"/>
                  <a:gd name="T40" fmla="*/ 280 w 1235"/>
                  <a:gd name="T41" fmla="*/ 642 h 813"/>
                  <a:gd name="T42" fmla="*/ 331 w 1235"/>
                  <a:gd name="T43" fmla="*/ 651 h 813"/>
                  <a:gd name="T44" fmla="*/ 375 w 1235"/>
                  <a:gd name="T45" fmla="*/ 671 h 813"/>
                  <a:gd name="T46" fmla="*/ 411 w 1235"/>
                  <a:gd name="T47" fmla="*/ 704 h 813"/>
                  <a:gd name="T48" fmla="*/ 437 w 1235"/>
                  <a:gd name="T49" fmla="*/ 748 h 813"/>
                  <a:gd name="T50" fmla="*/ 449 w 1235"/>
                  <a:gd name="T51" fmla="*/ 795 h 813"/>
                  <a:gd name="T52" fmla="*/ 793 w 1235"/>
                  <a:gd name="T53" fmla="*/ 813 h 813"/>
                  <a:gd name="T54" fmla="*/ 800 w 1235"/>
                  <a:gd name="T55" fmla="*/ 762 h 813"/>
                  <a:gd name="T56" fmla="*/ 822 w 1235"/>
                  <a:gd name="T57" fmla="*/ 719 h 813"/>
                  <a:gd name="T58" fmla="*/ 855 w 1235"/>
                  <a:gd name="T59" fmla="*/ 682 h 813"/>
                  <a:gd name="T60" fmla="*/ 897 w 1235"/>
                  <a:gd name="T61" fmla="*/ 657 h 813"/>
                  <a:gd name="T62" fmla="*/ 946 w 1235"/>
                  <a:gd name="T63" fmla="*/ 644 h 813"/>
                  <a:gd name="T64" fmla="*/ 980 w 1235"/>
                  <a:gd name="T65" fmla="*/ 644 h 813"/>
                  <a:gd name="T66" fmla="*/ 1029 w 1235"/>
                  <a:gd name="T67" fmla="*/ 657 h 813"/>
                  <a:gd name="T68" fmla="*/ 1071 w 1235"/>
                  <a:gd name="T69" fmla="*/ 682 h 813"/>
                  <a:gd name="T70" fmla="*/ 1104 w 1235"/>
                  <a:gd name="T71" fmla="*/ 719 h 813"/>
                  <a:gd name="T72" fmla="*/ 1126 w 1235"/>
                  <a:gd name="T73" fmla="*/ 762 h 813"/>
                  <a:gd name="T74" fmla="*/ 1133 w 1235"/>
                  <a:gd name="T75" fmla="*/ 813 h 813"/>
                  <a:gd name="T76" fmla="*/ 1220 w 1235"/>
                  <a:gd name="T77" fmla="*/ 811 h 813"/>
                  <a:gd name="T78" fmla="*/ 1235 w 1235"/>
                  <a:gd name="T79" fmla="*/ 788 h 813"/>
                  <a:gd name="T80" fmla="*/ 1233 w 1235"/>
                  <a:gd name="T81" fmla="*/ 691 h 813"/>
                  <a:gd name="T82" fmla="*/ 1211 w 1235"/>
                  <a:gd name="T83" fmla="*/ 677 h 813"/>
                  <a:gd name="T84" fmla="*/ 847 w 1235"/>
                  <a:gd name="T85" fmla="*/ 222 h 813"/>
                  <a:gd name="T86" fmla="*/ 962 w 1235"/>
                  <a:gd name="T87" fmla="*/ 224 h 813"/>
                  <a:gd name="T88" fmla="*/ 989 w 1235"/>
                  <a:gd name="T89" fmla="*/ 242 h 813"/>
                  <a:gd name="T90" fmla="*/ 847 w 1235"/>
                  <a:gd name="T91" fmla="*/ 37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close/>
                    <a:moveTo>
                      <a:pt x="847" y="370"/>
                    </a:moveTo>
                    <a:lnTo>
                      <a:pt x="847" y="222"/>
                    </a:lnTo>
                    <a:lnTo>
                      <a:pt x="951" y="222"/>
                    </a:lnTo>
                    <a:lnTo>
                      <a:pt x="951" y="222"/>
                    </a:lnTo>
                    <a:lnTo>
                      <a:pt x="962" y="224"/>
                    </a:lnTo>
                    <a:lnTo>
                      <a:pt x="973" y="228"/>
                    </a:lnTo>
                    <a:lnTo>
                      <a:pt x="982" y="235"/>
                    </a:lnTo>
                    <a:lnTo>
                      <a:pt x="989" y="242"/>
                    </a:lnTo>
                    <a:lnTo>
                      <a:pt x="1082" y="370"/>
                    </a:lnTo>
                    <a:lnTo>
                      <a:pt x="847" y="370"/>
                    </a:lnTo>
                    <a:close/>
                    <a:moveTo>
                      <a:pt x="847" y="370"/>
                    </a:moveTo>
                    <a:lnTo>
                      <a:pt x="847" y="3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4" name="Freeform 15"/>
              <p:cNvSpPr>
                <a:spLocks/>
              </p:cNvSpPr>
              <p:nvPr/>
            </p:nvSpPr>
            <p:spPr bwMode="auto">
              <a:xfrm>
                <a:off x="1439863" y="5373688"/>
                <a:ext cx="1960563" cy="1290638"/>
              </a:xfrm>
              <a:custGeom>
                <a:avLst/>
                <a:gdLst>
                  <a:gd name="T0" fmla="*/ 1202 w 1235"/>
                  <a:gd name="T1" fmla="*/ 677 h 813"/>
                  <a:gd name="T2" fmla="*/ 1202 w 1235"/>
                  <a:gd name="T3" fmla="*/ 375 h 813"/>
                  <a:gd name="T4" fmla="*/ 1198 w 1235"/>
                  <a:gd name="T5" fmla="*/ 351 h 813"/>
                  <a:gd name="T6" fmla="*/ 1188 w 1235"/>
                  <a:gd name="T7" fmla="*/ 330 h 813"/>
                  <a:gd name="T8" fmla="*/ 1049 w 1235"/>
                  <a:gd name="T9" fmla="*/ 148 h 813"/>
                  <a:gd name="T10" fmla="*/ 1031 w 1235"/>
                  <a:gd name="T11" fmla="*/ 135 h 813"/>
                  <a:gd name="T12" fmla="*/ 1009 w 1235"/>
                  <a:gd name="T13" fmla="*/ 130 h 813"/>
                  <a:gd name="T14" fmla="*/ 784 w 1235"/>
                  <a:gd name="T15" fmla="*/ 24 h 813"/>
                  <a:gd name="T16" fmla="*/ 782 w 1235"/>
                  <a:gd name="T17" fmla="*/ 15 h 813"/>
                  <a:gd name="T18" fmla="*/ 769 w 1235"/>
                  <a:gd name="T19" fmla="*/ 2 h 813"/>
                  <a:gd name="T20" fmla="*/ 137 w 1235"/>
                  <a:gd name="T21" fmla="*/ 0 h 813"/>
                  <a:gd name="T22" fmla="*/ 117 w 1235"/>
                  <a:gd name="T23" fmla="*/ 2 h 813"/>
                  <a:gd name="T24" fmla="*/ 80 w 1235"/>
                  <a:gd name="T25" fmla="*/ 17 h 813"/>
                  <a:gd name="T26" fmla="*/ 55 w 1235"/>
                  <a:gd name="T27" fmla="*/ 44 h 813"/>
                  <a:gd name="T28" fmla="*/ 38 w 1235"/>
                  <a:gd name="T29" fmla="*/ 79 h 813"/>
                  <a:gd name="T30" fmla="*/ 37 w 1235"/>
                  <a:gd name="T31" fmla="*/ 677 h 813"/>
                  <a:gd name="T32" fmla="*/ 24 w 1235"/>
                  <a:gd name="T33" fmla="*/ 677 h 813"/>
                  <a:gd name="T34" fmla="*/ 7 w 1235"/>
                  <a:gd name="T35" fmla="*/ 684 h 813"/>
                  <a:gd name="T36" fmla="*/ 0 w 1235"/>
                  <a:gd name="T37" fmla="*/ 700 h 813"/>
                  <a:gd name="T38" fmla="*/ 0 w 1235"/>
                  <a:gd name="T39" fmla="*/ 788 h 813"/>
                  <a:gd name="T40" fmla="*/ 7 w 1235"/>
                  <a:gd name="T41" fmla="*/ 806 h 813"/>
                  <a:gd name="T42" fmla="*/ 24 w 1235"/>
                  <a:gd name="T43" fmla="*/ 813 h 813"/>
                  <a:gd name="T44" fmla="*/ 109 w 1235"/>
                  <a:gd name="T45" fmla="*/ 813 h 813"/>
                  <a:gd name="T46" fmla="*/ 113 w 1235"/>
                  <a:gd name="T47" fmla="*/ 779 h 813"/>
                  <a:gd name="T48" fmla="*/ 124 w 1235"/>
                  <a:gd name="T49" fmla="*/ 748 h 813"/>
                  <a:gd name="T50" fmla="*/ 138 w 1235"/>
                  <a:gd name="T51" fmla="*/ 719 h 813"/>
                  <a:gd name="T52" fmla="*/ 160 w 1235"/>
                  <a:gd name="T53" fmla="*/ 693 h 813"/>
                  <a:gd name="T54" fmla="*/ 186 w 1235"/>
                  <a:gd name="T55" fmla="*/ 671 h 813"/>
                  <a:gd name="T56" fmla="*/ 213 w 1235"/>
                  <a:gd name="T57" fmla="*/ 657 h 813"/>
                  <a:gd name="T58" fmla="*/ 246 w 1235"/>
                  <a:gd name="T59" fmla="*/ 646 h 813"/>
                  <a:gd name="T60" fmla="*/ 280 w 1235"/>
                  <a:gd name="T61" fmla="*/ 642 h 813"/>
                  <a:gd name="T62" fmla="*/ 297 w 1235"/>
                  <a:gd name="T63" fmla="*/ 644 h 813"/>
                  <a:gd name="T64" fmla="*/ 331 w 1235"/>
                  <a:gd name="T65" fmla="*/ 651 h 813"/>
                  <a:gd name="T66" fmla="*/ 362 w 1235"/>
                  <a:gd name="T67" fmla="*/ 664 h 813"/>
                  <a:gd name="T68" fmla="*/ 387 w 1235"/>
                  <a:gd name="T69" fmla="*/ 682 h 813"/>
                  <a:gd name="T70" fmla="*/ 411 w 1235"/>
                  <a:gd name="T71" fmla="*/ 704 h 813"/>
                  <a:gd name="T72" fmla="*/ 429 w 1235"/>
                  <a:gd name="T73" fmla="*/ 731 h 813"/>
                  <a:gd name="T74" fmla="*/ 442 w 1235"/>
                  <a:gd name="T75" fmla="*/ 762 h 813"/>
                  <a:gd name="T76" fmla="*/ 449 w 1235"/>
                  <a:gd name="T77" fmla="*/ 795 h 813"/>
                  <a:gd name="T78" fmla="*/ 793 w 1235"/>
                  <a:gd name="T79" fmla="*/ 813 h 813"/>
                  <a:gd name="T80" fmla="*/ 793 w 1235"/>
                  <a:gd name="T81" fmla="*/ 795 h 813"/>
                  <a:gd name="T82" fmla="*/ 800 w 1235"/>
                  <a:gd name="T83" fmla="*/ 762 h 813"/>
                  <a:gd name="T84" fmla="*/ 813 w 1235"/>
                  <a:gd name="T85" fmla="*/ 731 h 813"/>
                  <a:gd name="T86" fmla="*/ 831 w 1235"/>
                  <a:gd name="T87" fmla="*/ 704 h 813"/>
                  <a:gd name="T88" fmla="*/ 855 w 1235"/>
                  <a:gd name="T89" fmla="*/ 682 h 813"/>
                  <a:gd name="T90" fmla="*/ 882 w 1235"/>
                  <a:gd name="T91" fmla="*/ 664 h 813"/>
                  <a:gd name="T92" fmla="*/ 913 w 1235"/>
                  <a:gd name="T93" fmla="*/ 651 h 813"/>
                  <a:gd name="T94" fmla="*/ 946 w 1235"/>
                  <a:gd name="T95" fmla="*/ 644 h 813"/>
                  <a:gd name="T96" fmla="*/ 962 w 1235"/>
                  <a:gd name="T97" fmla="*/ 642 h 813"/>
                  <a:gd name="T98" fmla="*/ 997 w 1235"/>
                  <a:gd name="T99" fmla="*/ 646 h 813"/>
                  <a:gd name="T100" fmla="*/ 1029 w 1235"/>
                  <a:gd name="T101" fmla="*/ 657 h 813"/>
                  <a:gd name="T102" fmla="*/ 1058 w 1235"/>
                  <a:gd name="T103" fmla="*/ 671 h 813"/>
                  <a:gd name="T104" fmla="*/ 1084 w 1235"/>
                  <a:gd name="T105" fmla="*/ 693 h 813"/>
                  <a:gd name="T106" fmla="*/ 1104 w 1235"/>
                  <a:gd name="T107" fmla="*/ 719 h 813"/>
                  <a:gd name="T108" fmla="*/ 1120 w 1235"/>
                  <a:gd name="T109" fmla="*/ 748 h 813"/>
                  <a:gd name="T110" fmla="*/ 1129 w 1235"/>
                  <a:gd name="T111" fmla="*/ 779 h 813"/>
                  <a:gd name="T112" fmla="*/ 1133 w 1235"/>
                  <a:gd name="T113" fmla="*/ 813 h 813"/>
                  <a:gd name="T114" fmla="*/ 1209 w 1235"/>
                  <a:gd name="T115" fmla="*/ 813 h 813"/>
                  <a:gd name="T116" fmla="*/ 1228 w 1235"/>
                  <a:gd name="T117" fmla="*/ 806 h 813"/>
                  <a:gd name="T118" fmla="*/ 1235 w 1235"/>
                  <a:gd name="T119" fmla="*/ 788 h 813"/>
                  <a:gd name="T120" fmla="*/ 1235 w 1235"/>
                  <a:gd name="T121" fmla="*/ 700 h 813"/>
                  <a:gd name="T122" fmla="*/ 1228 w 1235"/>
                  <a:gd name="T123" fmla="*/ 684 h 813"/>
                  <a:gd name="T124" fmla="*/ 1211 w 1235"/>
                  <a:gd name="T125" fmla="*/ 67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5" name="Freeform 16"/>
              <p:cNvSpPr>
                <a:spLocks/>
              </p:cNvSpPr>
              <p:nvPr/>
            </p:nvSpPr>
            <p:spPr bwMode="auto">
              <a:xfrm>
                <a:off x="2784476" y="5726113"/>
                <a:ext cx="373063" cy="234950"/>
              </a:xfrm>
              <a:custGeom>
                <a:avLst/>
                <a:gdLst>
                  <a:gd name="T0" fmla="*/ 0 w 235"/>
                  <a:gd name="T1" fmla="*/ 148 h 148"/>
                  <a:gd name="T2" fmla="*/ 0 w 235"/>
                  <a:gd name="T3" fmla="*/ 0 h 148"/>
                  <a:gd name="T4" fmla="*/ 104 w 235"/>
                  <a:gd name="T5" fmla="*/ 0 h 148"/>
                  <a:gd name="T6" fmla="*/ 104 w 235"/>
                  <a:gd name="T7" fmla="*/ 0 h 148"/>
                  <a:gd name="T8" fmla="*/ 115 w 235"/>
                  <a:gd name="T9" fmla="*/ 2 h 148"/>
                  <a:gd name="T10" fmla="*/ 126 w 235"/>
                  <a:gd name="T11" fmla="*/ 6 h 148"/>
                  <a:gd name="T12" fmla="*/ 135 w 235"/>
                  <a:gd name="T13" fmla="*/ 13 h 148"/>
                  <a:gd name="T14" fmla="*/ 142 w 235"/>
                  <a:gd name="T15" fmla="*/ 20 h 148"/>
                  <a:gd name="T16" fmla="*/ 235 w 235"/>
                  <a:gd name="T17" fmla="*/ 148 h 148"/>
                  <a:gd name="T18" fmla="*/ 0 w 23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148">
                    <a:moveTo>
                      <a:pt x="0" y="148"/>
                    </a:moveTo>
                    <a:lnTo>
                      <a:pt x="0" y="0"/>
                    </a:lnTo>
                    <a:lnTo>
                      <a:pt x="104" y="0"/>
                    </a:lnTo>
                    <a:lnTo>
                      <a:pt x="104" y="0"/>
                    </a:lnTo>
                    <a:lnTo>
                      <a:pt x="115" y="2"/>
                    </a:lnTo>
                    <a:lnTo>
                      <a:pt x="126" y="6"/>
                    </a:lnTo>
                    <a:lnTo>
                      <a:pt x="135" y="13"/>
                    </a:lnTo>
                    <a:lnTo>
                      <a:pt x="142" y="20"/>
                    </a:lnTo>
                    <a:lnTo>
                      <a:pt x="235" y="148"/>
                    </a:lnTo>
                    <a:lnTo>
                      <a:pt x="0" y="148"/>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6" name="Line 17"/>
              <p:cNvSpPr>
                <a:spLocks noChangeShapeType="1"/>
              </p:cNvSpPr>
              <p:nvPr/>
            </p:nvSpPr>
            <p:spPr bwMode="auto">
              <a:xfrm>
                <a:off x="2784476" y="596106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32" name="Group 287"/>
            <p:cNvGrpSpPr/>
            <p:nvPr/>
          </p:nvGrpSpPr>
          <p:grpSpPr>
            <a:xfrm>
              <a:off x="6705736" y="4528759"/>
              <a:ext cx="484127" cy="315366"/>
              <a:chOff x="4413250" y="5334000"/>
              <a:chExt cx="1801812" cy="1231900"/>
            </a:xfrm>
            <a:solidFill>
              <a:schemeClr val="bg1"/>
            </a:solidFill>
          </p:grpSpPr>
          <p:sp>
            <p:nvSpPr>
              <p:cNvPr id="33"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4"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sp>
        <p:nvSpPr>
          <p:cNvPr id="47" name="TextBox 46"/>
          <p:cNvSpPr txBox="1"/>
          <p:nvPr/>
        </p:nvSpPr>
        <p:spPr>
          <a:xfrm>
            <a:off x="7407843" y="1584167"/>
            <a:ext cx="1543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12-24hr hold for results</a:t>
            </a:r>
          </a:p>
        </p:txBody>
      </p:sp>
      <p:pic>
        <p:nvPicPr>
          <p:cNvPr id="53" name="Picture 2"/>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15532" y="2215105"/>
            <a:ext cx="1053360" cy="98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Arrow Connector 53"/>
          <p:cNvCxnSpPr/>
          <p:nvPr/>
        </p:nvCxnSpPr>
        <p:spPr>
          <a:xfrm flipV="1">
            <a:off x="6557562" y="2711281"/>
            <a:ext cx="64008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919424" y="1675388"/>
            <a:ext cx="16909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Sent to Hospital Blood Bank</a:t>
            </a:r>
          </a:p>
        </p:txBody>
      </p:sp>
      <p:sp>
        <p:nvSpPr>
          <p:cNvPr id="71" name="TextBox 70"/>
          <p:cNvSpPr txBox="1"/>
          <p:nvPr/>
        </p:nvSpPr>
        <p:spPr>
          <a:xfrm>
            <a:off x="8171417" y="3337422"/>
            <a:ext cx="18869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Most donations are split into 2-3 platelet units</a:t>
            </a:r>
          </a:p>
        </p:txBody>
      </p:sp>
      <p:cxnSp>
        <p:nvCxnSpPr>
          <p:cNvPr id="72" name="Straight Arrow Connector 71"/>
          <p:cNvCxnSpPr/>
          <p:nvPr/>
        </p:nvCxnSpPr>
        <p:spPr>
          <a:xfrm>
            <a:off x="8898339"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897330"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273088" y="2711281"/>
            <a:ext cx="777194"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3191078" y="2428320"/>
            <a:ext cx="998373" cy="381063"/>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 name="connsiteX0" fmla="*/ 0 w 1715778"/>
              <a:gd name="connsiteY0" fmla="*/ 523696 h 523696"/>
              <a:gd name="connsiteX1" fmla="*/ 289249 w 1715778"/>
              <a:gd name="connsiteY1" fmla="*/ 365075 h 523696"/>
              <a:gd name="connsiteX2" fmla="*/ 811763 w 1715778"/>
              <a:gd name="connsiteY2" fmla="*/ 495704 h 523696"/>
              <a:gd name="connsiteX3" fmla="*/ 1253111 w 1715778"/>
              <a:gd name="connsiteY3" fmla="*/ 116092 h 523696"/>
              <a:gd name="connsiteX4" fmla="*/ 1715778 w 1715778"/>
              <a:gd name="connsiteY4" fmla="*/ 88603 h 523696"/>
              <a:gd name="connsiteX0" fmla="*/ 0 w 1741010"/>
              <a:gd name="connsiteY0" fmla="*/ 441059 h 441059"/>
              <a:gd name="connsiteX1" fmla="*/ 289249 w 1741010"/>
              <a:gd name="connsiteY1" fmla="*/ 282438 h 441059"/>
              <a:gd name="connsiteX2" fmla="*/ 811763 w 1741010"/>
              <a:gd name="connsiteY2" fmla="*/ 413067 h 441059"/>
              <a:gd name="connsiteX3" fmla="*/ 1253111 w 1741010"/>
              <a:gd name="connsiteY3" fmla="*/ 33455 h 441059"/>
              <a:gd name="connsiteX4" fmla="*/ 1741010 w 1741010"/>
              <a:gd name="connsiteY4" fmla="*/ 201121 h 441059"/>
              <a:gd name="connsiteX0" fmla="*/ 0 w 1741010"/>
              <a:gd name="connsiteY0" fmla="*/ 394596 h 394596"/>
              <a:gd name="connsiteX1" fmla="*/ 289249 w 1741010"/>
              <a:gd name="connsiteY1" fmla="*/ 235975 h 394596"/>
              <a:gd name="connsiteX2" fmla="*/ 811763 w 1741010"/>
              <a:gd name="connsiteY2" fmla="*/ 366604 h 394596"/>
              <a:gd name="connsiteX3" fmla="*/ 1261522 w 1741010"/>
              <a:gd name="connsiteY3" fmla="*/ 48328 h 394596"/>
              <a:gd name="connsiteX4" fmla="*/ 1741010 w 1741010"/>
              <a:gd name="connsiteY4" fmla="*/ 154658 h 394596"/>
              <a:gd name="connsiteX0" fmla="*/ 0 w 1741010"/>
              <a:gd name="connsiteY0" fmla="*/ 394596 h 458616"/>
              <a:gd name="connsiteX1" fmla="*/ 289249 w 1741010"/>
              <a:gd name="connsiteY1" fmla="*/ 235975 h 458616"/>
              <a:gd name="connsiteX2" fmla="*/ 803353 w 1741010"/>
              <a:gd name="connsiteY2" fmla="*/ 455818 h 458616"/>
              <a:gd name="connsiteX3" fmla="*/ 1261522 w 1741010"/>
              <a:gd name="connsiteY3" fmla="*/ 48328 h 458616"/>
              <a:gd name="connsiteX4" fmla="*/ 1741010 w 1741010"/>
              <a:gd name="connsiteY4" fmla="*/ 154658 h 458616"/>
              <a:gd name="connsiteX0" fmla="*/ 0 w 1741010"/>
              <a:gd name="connsiteY0" fmla="*/ 307391 h 368726"/>
              <a:gd name="connsiteX1" fmla="*/ 289249 w 1741010"/>
              <a:gd name="connsiteY1" fmla="*/ 148770 h 368726"/>
              <a:gd name="connsiteX2" fmla="*/ 803353 w 1741010"/>
              <a:gd name="connsiteY2" fmla="*/ 368613 h 368726"/>
              <a:gd name="connsiteX3" fmla="*/ 1306379 w 1741010"/>
              <a:gd name="connsiteY3" fmla="*/ 178583 h 368726"/>
              <a:gd name="connsiteX4" fmla="*/ 1741010 w 1741010"/>
              <a:gd name="connsiteY4" fmla="*/ 67453 h 368726"/>
              <a:gd name="connsiteX0" fmla="*/ 0 w 1741010"/>
              <a:gd name="connsiteY0" fmla="*/ 318809 h 380071"/>
              <a:gd name="connsiteX1" fmla="*/ 289249 w 1741010"/>
              <a:gd name="connsiteY1" fmla="*/ 160188 h 380071"/>
              <a:gd name="connsiteX2" fmla="*/ 803353 w 1741010"/>
              <a:gd name="connsiteY2" fmla="*/ 380031 h 380071"/>
              <a:gd name="connsiteX3" fmla="*/ 1306379 w 1741010"/>
              <a:gd name="connsiteY3" fmla="*/ 139818 h 380071"/>
              <a:gd name="connsiteX4" fmla="*/ 1741010 w 1741010"/>
              <a:gd name="connsiteY4" fmla="*/ 78871 h 380071"/>
              <a:gd name="connsiteX0" fmla="*/ 0 w 1741010"/>
              <a:gd name="connsiteY0" fmla="*/ 318809 h 491576"/>
              <a:gd name="connsiteX1" fmla="*/ 289249 w 1741010"/>
              <a:gd name="connsiteY1" fmla="*/ 160188 h 491576"/>
              <a:gd name="connsiteX2" fmla="*/ 811764 w 1741010"/>
              <a:gd name="connsiteY2" fmla="*/ 491548 h 491576"/>
              <a:gd name="connsiteX3" fmla="*/ 1306379 w 1741010"/>
              <a:gd name="connsiteY3" fmla="*/ 139818 h 491576"/>
              <a:gd name="connsiteX4" fmla="*/ 1741010 w 1741010"/>
              <a:gd name="connsiteY4" fmla="*/ 78871 h 491576"/>
              <a:gd name="connsiteX0" fmla="*/ 0 w 1741010"/>
              <a:gd name="connsiteY0" fmla="*/ 314632 h 487371"/>
              <a:gd name="connsiteX1" fmla="*/ 289249 w 1741010"/>
              <a:gd name="connsiteY1" fmla="*/ 156011 h 487371"/>
              <a:gd name="connsiteX2" fmla="*/ 811764 w 1741010"/>
              <a:gd name="connsiteY2" fmla="*/ 487371 h 487371"/>
              <a:gd name="connsiteX3" fmla="*/ 1314790 w 1741010"/>
              <a:gd name="connsiteY3" fmla="*/ 152369 h 487371"/>
              <a:gd name="connsiteX4" fmla="*/ 1741010 w 1741010"/>
              <a:gd name="connsiteY4" fmla="*/ 74694 h 487371"/>
              <a:gd name="connsiteX0" fmla="*/ 0 w 1737991"/>
              <a:gd name="connsiteY0" fmla="*/ 292417 h 465156"/>
              <a:gd name="connsiteX1" fmla="*/ 289249 w 1737991"/>
              <a:gd name="connsiteY1" fmla="*/ 133796 h 465156"/>
              <a:gd name="connsiteX2" fmla="*/ 811764 w 1737991"/>
              <a:gd name="connsiteY2" fmla="*/ 465156 h 465156"/>
              <a:gd name="connsiteX3" fmla="*/ 1314790 w 1737991"/>
              <a:gd name="connsiteY3" fmla="*/ 130154 h 465156"/>
              <a:gd name="connsiteX4" fmla="*/ 1737991 w 1737991"/>
              <a:gd name="connsiteY4" fmla="*/ 82503 h 465156"/>
              <a:gd name="connsiteX0" fmla="*/ 0 w 1739864"/>
              <a:gd name="connsiteY0" fmla="*/ 313323 h 486062"/>
              <a:gd name="connsiteX1" fmla="*/ 289249 w 1739864"/>
              <a:gd name="connsiteY1" fmla="*/ 154702 h 486062"/>
              <a:gd name="connsiteX2" fmla="*/ 811764 w 1739864"/>
              <a:gd name="connsiteY2" fmla="*/ 486062 h 486062"/>
              <a:gd name="connsiteX3" fmla="*/ 1314790 w 1739864"/>
              <a:gd name="connsiteY3" fmla="*/ 151060 h 486062"/>
              <a:gd name="connsiteX4" fmla="*/ 1691842 w 1739864"/>
              <a:gd name="connsiteY4" fmla="*/ 449 h 486062"/>
              <a:gd name="connsiteX5" fmla="*/ 1737991 w 1739864"/>
              <a:gd name="connsiteY5" fmla="*/ 103409 h 4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864" h="486062">
                <a:moveTo>
                  <a:pt x="0" y="313323"/>
                </a:moveTo>
                <a:cubicBezTo>
                  <a:pt x="121298" y="215351"/>
                  <a:pt x="153955" y="125912"/>
                  <a:pt x="289249" y="154702"/>
                </a:cubicBezTo>
                <a:cubicBezTo>
                  <a:pt x="424543" y="183492"/>
                  <a:pt x="640841" y="486669"/>
                  <a:pt x="811764" y="486062"/>
                </a:cubicBezTo>
                <a:cubicBezTo>
                  <a:pt x="982687" y="485455"/>
                  <a:pt x="1165594" y="225990"/>
                  <a:pt x="1314790" y="151060"/>
                </a:cubicBezTo>
                <a:cubicBezTo>
                  <a:pt x="1463986" y="76130"/>
                  <a:pt x="1621308" y="8391"/>
                  <a:pt x="1691842" y="449"/>
                </a:cubicBezTo>
                <a:cubicBezTo>
                  <a:pt x="1762376" y="-7493"/>
                  <a:pt x="1732816" y="92254"/>
                  <a:pt x="1737991" y="103409"/>
                </a:cubicBezTo>
              </a:path>
            </a:pathLst>
          </a:custGeom>
          <a:noFill/>
          <a:ln w="15875"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6" name="TextBox 75"/>
          <p:cNvSpPr txBox="1"/>
          <p:nvPr/>
        </p:nvSpPr>
        <p:spPr>
          <a:xfrm>
            <a:off x="3859112" y="3388686"/>
            <a:ext cx="11628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a:t>
            </a:r>
          </a:p>
        </p:txBody>
      </p:sp>
      <p:sp>
        <p:nvSpPr>
          <p:cNvPr id="80" name="TextBox 79"/>
          <p:cNvSpPr txBox="1"/>
          <p:nvPr/>
        </p:nvSpPr>
        <p:spPr>
          <a:xfrm>
            <a:off x="1047740" y="1913325"/>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Viruses</a:t>
            </a:r>
          </a:p>
        </p:txBody>
      </p:sp>
      <p:sp>
        <p:nvSpPr>
          <p:cNvPr id="81" name="TextBox 80"/>
          <p:cNvSpPr txBox="1"/>
          <p:nvPr/>
        </p:nvSpPr>
        <p:spPr>
          <a:xfrm>
            <a:off x="1047740" y="2526524"/>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a:t>
            </a:r>
          </a:p>
        </p:txBody>
      </p:sp>
      <p:sp>
        <p:nvSpPr>
          <p:cNvPr id="82" name="TextBox 81"/>
          <p:cNvSpPr txBox="1"/>
          <p:nvPr/>
        </p:nvSpPr>
        <p:spPr>
          <a:xfrm>
            <a:off x="1047740" y="3139723"/>
            <a:ext cx="11570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Parasites</a:t>
            </a:r>
          </a:p>
        </p:txBody>
      </p:sp>
      <p:sp>
        <p:nvSpPr>
          <p:cNvPr id="83" name="TextBox 82"/>
          <p:cNvSpPr txBox="1"/>
          <p:nvPr/>
        </p:nvSpPr>
        <p:spPr>
          <a:xfrm>
            <a:off x="1047740" y="3752921"/>
            <a:ext cx="12955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84" name="Right Brace 83"/>
          <p:cNvSpPr/>
          <p:nvPr/>
        </p:nvSpPr>
        <p:spPr bwMode="auto">
          <a:xfrm>
            <a:off x="2255118" y="2110551"/>
            <a:ext cx="324774" cy="1808082"/>
          </a:xfrm>
          <a:prstGeom prst="rightBrace">
            <a:avLst>
              <a:gd name="adj1" fmla="val 50893"/>
              <a:gd name="adj2" fmla="val 42973"/>
            </a:avLst>
          </a:prstGeom>
          <a:noFill/>
          <a:ln w="19050" cap="flat" cmpd="sng" algn="ctr">
            <a:solidFill>
              <a:srgbClr val="0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0" name="TextBox 89"/>
          <p:cNvSpPr txBox="1"/>
          <p:nvPr/>
        </p:nvSpPr>
        <p:spPr>
          <a:xfrm>
            <a:off x="825591" y="4710125"/>
            <a:ext cx="10944103" cy="1059777"/>
          </a:xfrm>
          <a:prstGeom prst="rect">
            <a:avLst/>
          </a:prstGeom>
          <a:noFill/>
        </p:spPr>
        <p:txBody>
          <a:bodyPr wrap="square" rtlCol="0">
            <a:spAutoFit/>
          </a:bodyPr>
          <a:lstStyle/>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donation, like any tissue or organ donation, carries with it the host’s condition </a:t>
            </a:r>
          </a:p>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Regardless of physical symptoms, the donor may carry any number of pathogens, for example even a healthy donor is </a:t>
            </a:r>
            <a:r>
              <a:rPr kumimoji="0" lang="en-US" sz="1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bacteremic</a:t>
            </a: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twice a day when they brush their teeth</a:t>
            </a:r>
            <a:r>
              <a:rPr kumimoji="0" lang="en-US" sz="1800" b="0" i="0" u="none" strike="noStrike" kern="1200" cap="none" spc="0" normalizeH="0" baseline="30000" noProof="0" dirty="0">
                <a:ln>
                  <a:noFill/>
                </a:ln>
                <a:solidFill>
                  <a:srgbClr val="31322F"/>
                </a:solidFill>
                <a:effectLst/>
                <a:uLnTx/>
                <a:uFillTx/>
                <a:latin typeface="Arial" panose="020B0604020202020204" pitchFamily="34" charset="0"/>
                <a:ea typeface="+mn-ea"/>
                <a:cs typeface="Arial" panose="020B0604020202020204" pitchFamily="34" charset="0"/>
              </a:rPr>
              <a:t>1</a:t>
            </a:r>
          </a:p>
        </p:txBody>
      </p:sp>
      <p:sp>
        <p:nvSpPr>
          <p:cNvPr id="91" name="TextBox 90"/>
          <p:cNvSpPr txBox="1"/>
          <p:nvPr/>
        </p:nvSpPr>
        <p:spPr>
          <a:xfrm>
            <a:off x="611334" y="1483773"/>
            <a:ext cx="136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Pathogens</a:t>
            </a:r>
          </a:p>
        </p:txBody>
      </p:sp>
      <p:sp>
        <p:nvSpPr>
          <p:cNvPr id="92" name="Freeform 17"/>
          <p:cNvSpPr>
            <a:spLocks noChangeAspect="1" noEditPoints="1"/>
          </p:cNvSpPr>
          <p:nvPr/>
        </p:nvSpPr>
        <p:spPr bwMode="auto">
          <a:xfrm>
            <a:off x="2720079" y="2162532"/>
            <a:ext cx="503442" cy="1554480"/>
          </a:xfrm>
          <a:custGeom>
            <a:avLst/>
            <a:gdLst>
              <a:gd name="T0" fmla="*/ 397 w 975"/>
              <a:gd name="T1" fmla="*/ 383 h 3058"/>
              <a:gd name="T2" fmla="*/ 380 w 975"/>
              <a:gd name="T3" fmla="*/ 322 h 3058"/>
              <a:gd name="T4" fmla="*/ 368 w 975"/>
              <a:gd name="T5" fmla="*/ 231 h 3058"/>
              <a:gd name="T6" fmla="*/ 387 w 975"/>
              <a:gd name="T7" fmla="*/ 137 h 3058"/>
              <a:gd name="T8" fmla="*/ 395 w 975"/>
              <a:gd name="T9" fmla="*/ 89 h 3058"/>
              <a:gd name="T10" fmla="*/ 479 w 975"/>
              <a:gd name="T11" fmla="*/ 21 h 3058"/>
              <a:gd name="T12" fmla="*/ 549 w 975"/>
              <a:gd name="T13" fmla="*/ 2 h 3058"/>
              <a:gd name="T14" fmla="*/ 650 w 975"/>
              <a:gd name="T15" fmla="*/ 17 h 3058"/>
              <a:gd name="T16" fmla="*/ 707 w 975"/>
              <a:gd name="T17" fmla="*/ 55 h 3058"/>
              <a:gd name="T18" fmla="*/ 734 w 975"/>
              <a:gd name="T19" fmla="*/ 147 h 3058"/>
              <a:gd name="T20" fmla="*/ 739 w 975"/>
              <a:gd name="T21" fmla="*/ 257 h 3058"/>
              <a:gd name="T22" fmla="*/ 717 w 975"/>
              <a:gd name="T23" fmla="*/ 330 h 3058"/>
              <a:gd name="T24" fmla="*/ 684 w 975"/>
              <a:gd name="T25" fmla="*/ 458 h 3058"/>
              <a:gd name="T26" fmla="*/ 684 w 975"/>
              <a:gd name="T27" fmla="*/ 537 h 3058"/>
              <a:gd name="T28" fmla="*/ 797 w 975"/>
              <a:gd name="T29" fmla="*/ 587 h 3058"/>
              <a:gd name="T30" fmla="*/ 854 w 975"/>
              <a:gd name="T31" fmla="*/ 684 h 3058"/>
              <a:gd name="T32" fmla="*/ 893 w 975"/>
              <a:gd name="T33" fmla="*/ 806 h 3058"/>
              <a:gd name="T34" fmla="*/ 943 w 975"/>
              <a:gd name="T35" fmla="*/ 1023 h 3058"/>
              <a:gd name="T36" fmla="*/ 953 w 975"/>
              <a:gd name="T37" fmla="*/ 1168 h 3058"/>
              <a:gd name="T38" fmla="*/ 972 w 975"/>
              <a:gd name="T39" fmla="*/ 1443 h 3058"/>
              <a:gd name="T40" fmla="*/ 936 w 975"/>
              <a:gd name="T41" fmla="*/ 1519 h 3058"/>
              <a:gd name="T42" fmla="*/ 873 w 975"/>
              <a:gd name="T43" fmla="*/ 1604 h 3058"/>
              <a:gd name="T44" fmla="*/ 854 w 975"/>
              <a:gd name="T45" fmla="*/ 1803 h 3058"/>
              <a:gd name="T46" fmla="*/ 823 w 975"/>
              <a:gd name="T47" fmla="*/ 2081 h 3058"/>
              <a:gd name="T48" fmla="*/ 772 w 975"/>
              <a:gd name="T49" fmla="*/ 2386 h 3058"/>
              <a:gd name="T50" fmla="*/ 732 w 975"/>
              <a:gd name="T51" fmla="*/ 2529 h 3058"/>
              <a:gd name="T52" fmla="*/ 758 w 975"/>
              <a:gd name="T53" fmla="*/ 2586 h 3058"/>
              <a:gd name="T54" fmla="*/ 790 w 975"/>
              <a:gd name="T55" fmla="*/ 2622 h 3058"/>
              <a:gd name="T56" fmla="*/ 915 w 975"/>
              <a:gd name="T57" fmla="*/ 2745 h 3058"/>
              <a:gd name="T58" fmla="*/ 864 w 975"/>
              <a:gd name="T59" fmla="*/ 2806 h 3058"/>
              <a:gd name="T60" fmla="*/ 676 w 975"/>
              <a:gd name="T61" fmla="*/ 2711 h 3058"/>
              <a:gd name="T62" fmla="*/ 573 w 975"/>
              <a:gd name="T63" fmla="*/ 2618 h 3058"/>
              <a:gd name="T64" fmla="*/ 563 w 975"/>
              <a:gd name="T65" fmla="*/ 2529 h 3058"/>
              <a:gd name="T66" fmla="*/ 560 w 975"/>
              <a:gd name="T67" fmla="*/ 2379 h 3058"/>
              <a:gd name="T68" fmla="*/ 572 w 975"/>
              <a:gd name="T69" fmla="*/ 2150 h 3058"/>
              <a:gd name="T70" fmla="*/ 575 w 975"/>
              <a:gd name="T71" fmla="*/ 2086 h 3058"/>
              <a:gd name="T72" fmla="*/ 544 w 975"/>
              <a:gd name="T73" fmla="*/ 2057 h 3058"/>
              <a:gd name="T74" fmla="*/ 500 w 975"/>
              <a:gd name="T75" fmla="*/ 2307 h 3058"/>
              <a:gd name="T76" fmla="*/ 474 w 975"/>
              <a:gd name="T77" fmla="*/ 2500 h 3058"/>
              <a:gd name="T78" fmla="*/ 479 w 975"/>
              <a:gd name="T79" fmla="*/ 2697 h 3058"/>
              <a:gd name="T80" fmla="*/ 445 w 975"/>
              <a:gd name="T81" fmla="*/ 2954 h 3058"/>
              <a:gd name="T82" fmla="*/ 370 w 975"/>
              <a:gd name="T83" fmla="*/ 3058 h 3058"/>
              <a:gd name="T84" fmla="*/ 284 w 975"/>
              <a:gd name="T85" fmla="*/ 2954 h 3058"/>
              <a:gd name="T86" fmla="*/ 262 w 975"/>
              <a:gd name="T87" fmla="*/ 2793 h 3058"/>
              <a:gd name="T88" fmla="*/ 262 w 975"/>
              <a:gd name="T89" fmla="*/ 2697 h 3058"/>
              <a:gd name="T90" fmla="*/ 265 w 975"/>
              <a:gd name="T91" fmla="*/ 2427 h 3058"/>
              <a:gd name="T92" fmla="*/ 279 w 975"/>
              <a:gd name="T93" fmla="*/ 2321 h 3058"/>
              <a:gd name="T94" fmla="*/ 284 w 975"/>
              <a:gd name="T95" fmla="*/ 2119 h 3058"/>
              <a:gd name="T96" fmla="*/ 272 w 975"/>
              <a:gd name="T97" fmla="*/ 1939 h 3058"/>
              <a:gd name="T98" fmla="*/ 267 w 975"/>
              <a:gd name="T99" fmla="*/ 1722 h 3058"/>
              <a:gd name="T100" fmla="*/ 272 w 975"/>
              <a:gd name="T101" fmla="*/ 1625 h 3058"/>
              <a:gd name="T102" fmla="*/ 125 w 975"/>
              <a:gd name="T103" fmla="*/ 1401 h 3058"/>
              <a:gd name="T104" fmla="*/ 31 w 975"/>
              <a:gd name="T105" fmla="*/ 1254 h 3058"/>
              <a:gd name="T106" fmla="*/ 12 w 975"/>
              <a:gd name="T107" fmla="*/ 1165 h 3058"/>
              <a:gd name="T108" fmla="*/ 7 w 975"/>
              <a:gd name="T109" fmla="*/ 1069 h 3058"/>
              <a:gd name="T110" fmla="*/ 86 w 975"/>
              <a:gd name="T111" fmla="*/ 742 h 3058"/>
              <a:gd name="T112" fmla="*/ 271 w 975"/>
              <a:gd name="T113" fmla="*/ 552 h 3058"/>
              <a:gd name="T114" fmla="*/ 375 w 975"/>
              <a:gd name="T115" fmla="*/ 481 h 3058"/>
              <a:gd name="T116" fmla="*/ 212 w 975"/>
              <a:gd name="T117" fmla="*/ 1120 h 3058"/>
              <a:gd name="T118" fmla="*/ 257 w 975"/>
              <a:gd name="T119" fmla="*/ 1303 h 3058"/>
              <a:gd name="T120" fmla="*/ 833 w 975"/>
              <a:gd name="T121" fmla="*/ 1313 h 3058"/>
              <a:gd name="T122" fmla="*/ 867 w 975"/>
              <a:gd name="T123" fmla="*/ 1430 h 3058"/>
              <a:gd name="T124" fmla="*/ 850 w 975"/>
              <a:gd name="T125" fmla="*/ 1312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6"/>
          </a:solidFill>
          <a:ln>
            <a:noFill/>
          </a:ln>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25000" noProof="0">
              <a:ln>
                <a:noFill/>
              </a:ln>
              <a:solidFill>
                <a:srgbClr val="31322F"/>
              </a:solidFill>
              <a:effectLst/>
              <a:uLnTx/>
              <a:uFillTx/>
              <a:latin typeface="Arial" pitchFamily="34" charset="0"/>
              <a:ea typeface="MS PGothic" pitchFamily="34" charset="-128"/>
              <a:cs typeface="Arial" panose="020B0604020202020204" pitchFamily="34" charset="0"/>
            </a:endParaRPr>
          </a:p>
        </p:txBody>
      </p:sp>
      <p:cxnSp>
        <p:nvCxnSpPr>
          <p:cNvPr id="96" name="Straight Arrow Connector 95"/>
          <p:cNvCxnSpPr/>
          <p:nvPr/>
        </p:nvCxnSpPr>
        <p:spPr>
          <a:xfrm flipV="1">
            <a:off x="4828014" y="1902551"/>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DCA1BEC6-09D5-4A90-8205-5B2C7C721E88}"/>
              </a:ext>
            </a:extLst>
          </p:cNvPr>
          <p:cNvSpPr/>
          <p:nvPr/>
        </p:nvSpPr>
        <p:spPr>
          <a:xfrm>
            <a:off x="9162173" y="6022015"/>
            <a:ext cx="297180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Bhanji</a:t>
            </a: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Pediatric dentistry 2002;24:295-9 </a:t>
            </a:r>
          </a:p>
        </p:txBody>
      </p:sp>
      <p:grpSp>
        <p:nvGrpSpPr>
          <p:cNvPr id="100" name="Group 99">
            <a:extLst>
              <a:ext uri="{FF2B5EF4-FFF2-40B4-BE49-F238E27FC236}">
                <a16:creationId xmlns:a16="http://schemas.microsoft.com/office/drawing/2014/main" id="{B89D8C25-C195-4A9B-A2A2-58CB084FEA2A}"/>
              </a:ext>
            </a:extLst>
          </p:cNvPr>
          <p:cNvGrpSpPr>
            <a:grpSpLocks noChangeAspect="1"/>
          </p:cNvGrpSpPr>
          <p:nvPr/>
        </p:nvGrpSpPr>
        <p:grpSpPr>
          <a:xfrm>
            <a:off x="8180897" y="2152288"/>
            <a:ext cx="640197" cy="1085650"/>
            <a:chOff x="2111134" y="1453885"/>
            <a:chExt cx="296985" cy="489872"/>
          </a:xfrm>
        </p:grpSpPr>
        <p:grpSp>
          <p:nvGrpSpPr>
            <p:cNvPr id="101" name="Group 100">
              <a:extLst>
                <a:ext uri="{FF2B5EF4-FFF2-40B4-BE49-F238E27FC236}">
                  <a16:creationId xmlns:a16="http://schemas.microsoft.com/office/drawing/2014/main" id="{D0C93BFE-C983-41F6-8E1E-8926C3E20110}"/>
                </a:ext>
              </a:extLst>
            </p:cNvPr>
            <p:cNvGrpSpPr/>
            <p:nvPr/>
          </p:nvGrpSpPr>
          <p:grpSpPr>
            <a:xfrm rot="10800000">
              <a:off x="2118482" y="1546530"/>
              <a:ext cx="282289" cy="363387"/>
              <a:chOff x="2118482" y="1546530"/>
              <a:chExt cx="282289" cy="363387"/>
            </a:xfrm>
          </p:grpSpPr>
          <p:sp>
            <p:nvSpPr>
              <p:cNvPr id="103" name="Freeform 5">
                <a:extLst>
                  <a:ext uri="{FF2B5EF4-FFF2-40B4-BE49-F238E27FC236}">
                    <a16:creationId xmlns:a16="http://schemas.microsoft.com/office/drawing/2014/main" id="{E0510CD7-36D9-40E9-B583-3565482CE963}"/>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4" name="Freeform 5">
                <a:extLst>
                  <a:ext uri="{FF2B5EF4-FFF2-40B4-BE49-F238E27FC236}">
                    <a16:creationId xmlns:a16="http://schemas.microsoft.com/office/drawing/2014/main" id="{4EEF523D-6CD1-4970-9E08-8BD1DF5C39D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2" name="Freeform 6">
              <a:extLst>
                <a:ext uri="{FF2B5EF4-FFF2-40B4-BE49-F238E27FC236}">
                  <a16:creationId xmlns:a16="http://schemas.microsoft.com/office/drawing/2014/main" id="{C120C76C-74FE-4BAE-9F1A-17AA1AF49940}"/>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05" name="Group 104">
            <a:extLst>
              <a:ext uri="{FF2B5EF4-FFF2-40B4-BE49-F238E27FC236}">
                <a16:creationId xmlns:a16="http://schemas.microsoft.com/office/drawing/2014/main" id="{0E2F846C-6E77-4547-B8A5-0FC6BA4F5DC4}"/>
              </a:ext>
            </a:extLst>
          </p:cNvPr>
          <p:cNvGrpSpPr>
            <a:grpSpLocks noChangeAspect="1"/>
          </p:cNvGrpSpPr>
          <p:nvPr/>
        </p:nvGrpSpPr>
        <p:grpSpPr>
          <a:xfrm>
            <a:off x="9205458" y="2129449"/>
            <a:ext cx="296567" cy="502920"/>
            <a:chOff x="2111134" y="1453885"/>
            <a:chExt cx="296985" cy="489872"/>
          </a:xfrm>
        </p:grpSpPr>
        <p:grpSp>
          <p:nvGrpSpPr>
            <p:cNvPr id="106" name="Group 105">
              <a:extLst>
                <a:ext uri="{FF2B5EF4-FFF2-40B4-BE49-F238E27FC236}">
                  <a16:creationId xmlns:a16="http://schemas.microsoft.com/office/drawing/2014/main" id="{2A56BF7D-7478-47D7-94BD-F124D783F43E}"/>
                </a:ext>
              </a:extLst>
            </p:cNvPr>
            <p:cNvGrpSpPr/>
            <p:nvPr/>
          </p:nvGrpSpPr>
          <p:grpSpPr>
            <a:xfrm rot="10800000">
              <a:off x="2118482" y="1546530"/>
              <a:ext cx="282289" cy="363387"/>
              <a:chOff x="2118482" y="1546530"/>
              <a:chExt cx="282289" cy="363387"/>
            </a:xfrm>
          </p:grpSpPr>
          <p:sp>
            <p:nvSpPr>
              <p:cNvPr id="108" name="Freeform 5">
                <a:extLst>
                  <a:ext uri="{FF2B5EF4-FFF2-40B4-BE49-F238E27FC236}">
                    <a16:creationId xmlns:a16="http://schemas.microsoft.com/office/drawing/2014/main" id="{CF61BFCF-3868-4884-9DC1-85CCAF3EAC5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9" name="Freeform 5">
                <a:extLst>
                  <a:ext uri="{FF2B5EF4-FFF2-40B4-BE49-F238E27FC236}">
                    <a16:creationId xmlns:a16="http://schemas.microsoft.com/office/drawing/2014/main" id="{DDEF221A-F84D-4C64-BDD6-AC8E8A4BBA9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7" name="Freeform 6">
              <a:extLst>
                <a:ext uri="{FF2B5EF4-FFF2-40B4-BE49-F238E27FC236}">
                  <a16:creationId xmlns:a16="http://schemas.microsoft.com/office/drawing/2014/main" id="{F6625F9E-05B4-4949-B4E3-BE83CBBC16E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0" name="Group 109">
            <a:extLst>
              <a:ext uri="{FF2B5EF4-FFF2-40B4-BE49-F238E27FC236}">
                <a16:creationId xmlns:a16="http://schemas.microsoft.com/office/drawing/2014/main" id="{99F537B8-79EA-4E4E-8666-C6F30EEF41EA}"/>
              </a:ext>
            </a:extLst>
          </p:cNvPr>
          <p:cNvGrpSpPr>
            <a:grpSpLocks noChangeAspect="1"/>
          </p:cNvGrpSpPr>
          <p:nvPr/>
        </p:nvGrpSpPr>
        <p:grpSpPr>
          <a:xfrm>
            <a:off x="9549191" y="2123765"/>
            <a:ext cx="296567" cy="502920"/>
            <a:chOff x="2111134" y="1453885"/>
            <a:chExt cx="296985" cy="489872"/>
          </a:xfrm>
        </p:grpSpPr>
        <p:grpSp>
          <p:nvGrpSpPr>
            <p:cNvPr id="111" name="Group 110">
              <a:extLst>
                <a:ext uri="{FF2B5EF4-FFF2-40B4-BE49-F238E27FC236}">
                  <a16:creationId xmlns:a16="http://schemas.microsoft.com/office/drawing/2014/main" id="{50C9C798-7ECE-4067-9F5E-A17B46A85B54}"/>
                </a:ext>
              </a:extLst>
            </p:cNvPr>
            <p:cNvGrpSpPr/>
            <p:nvPr/>
          </p:nvGrpSpPr>
          <p:grpSpPr>
            <a:xfrm rot="10800000">
              <a:off x="2118482" y="1546530"/>
              <a:ext cx="282289" cy="363387"/>
              <a:chOff x="2118482" y="1546530"/>
              <a:chExt cx="282289" cy="363387"/>
            </a:xfrm>
          </p:grpSpPr>
          <p:sp>
            <p:nvSpPr>
              <p:cNvPr id="113" name="Freeform 5">
                <a:extLst>
                  <a:ext uri="{FF2B5EF4-FFF2-40B4-BE49-F238E27FC236}">
                    <a16:creationId xmlns:a16="http://schemas.microsoft.com/office/drawing/2014/main" id="{75E07B5B-5C44-48D7-A520-E6760BCCF231}"/>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4" name="Freeform 5">
                <a:extLst>
                  <a:ext uri="{FF2B5EF4-FFF2-40B4-BE49-F238E27FC236}">
                    <a16:creationId xmlns:a16="http://schemas.microsoft.com/office/drawing/2014/main" id="{1767C435-D977-4676-BFA4-EEB345571A3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2" name="Freeform 6">
              <a:extLst>
                <a:ext uri="{FF2B5EF4-FFF2-40B4-BE49-F238E27FC236}">
                  <a16:creationId xmlns:a16="http://schemas.microsoft.com/office/drawing/2014/main" id="{601D61A2-1CB0-4B4A-BD4B-8D609EC3BECC}"/>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5" name="Group 114">
            <a:extLst>
              <a:ext uri="{FF2B5EF4-FFF2-40B4-BE49-F238E27FC236}">
                <a16:creationId xmlns:a16="http://schemas.microsoft.com/office/drawing/2014/main" id="{FF16E526-53A7-4144-A622-CEC4BBAF2786}"/>
              </a:ext>
            </a:extLst>
          </p:cNvPr>
          <p:cNvGrpSpPr>
            <a:grpSpLocks noChangeAspect="1"/>
          </p:cNvGrpSpPr>
          <p:nvPr/>
        </p:nvGrpSpPr>
        <p:grpSpPr>
          <a:xfrm>
            <a:off x="9369615" y="2601880"/>
            <a:ext cx="296567" cy="502920"/>
            <a:chOff x="2111134" y="1453885"/>
            <a:chExt cx="296985" cy="489872"/>
          </a:xfrm>
        </p:grpSpPr>
        <p:grpSp>
          <p:nvGrpSpPr>
            <p:cNvPr id="116" name="Group 115">
              <a:extLst>
                <a:ext uri="{FF2B5EF4-FFF2-40B4-BE49-F238E27FC236}">
                  <a16:creationId xmlns:a16="http://schemas.microsoft.com/office/drawing/2014/main" id="{214A0ACD-946F-4AA2-91BD-E07B09CBA0B0}"/>
                </a:ext>
              </a:extLst>
            </p:cNvPr>
            <p:cNvGrpSpPr/>
            <p:nvPr/>
          </p:nvGrpSpPr>
          <p:grpSpPr>
            <a:xfrm rot="10800000">
              <a:off x="2118482" y="1546530"/>
              <a:ext cx="282289" cy="363387"/>
              <a:chOff x="2118482" y="1546530"/>
              <a:chExt cx="282289" cy="363387"/>
            </a:xfrm>
          </p:grpSpPr>
          <p:sp>
            <p:nvSpPr>
              <p:cNvPr id="118" name="Freeform 5">
                <a:extLst>
                  <a:ext uri="{FF2B5EF4-FFF2-40B4-BE49-F238E27FC236}">
                    <a16:creationId xmlns:a16="http://schemas.microsoft.com/office/drawing/2014/main" id="{2DF02C35-42A2-4F98-8210-6FDCA541877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9" name="Freeform 5">
                <a:extLst>
                  <a:ext uri="{FF2B5EF4-FFF2-40B4-BE49-F238E27FC236}">
                    <a16:creationId xmlns:a16="http://schemas.microsoft.com/office/drawing/2014/main" id="{0483D5BF-3EC9-44BC-A978-76C0631F71F8}"/>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7" name="Freeform 6">
              <a:extLst>
                <a:ext uri="{FF2B5EF4-FFF2-40B4-BE49-F238E27FC236}">
                  <a16:creationId xmlns:a16="http://schemas.microsoft.com/office/drawing/2014/main" id="{D84DDC50-CD39-47A1-B5B0-4F7C48A8871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59" name="Group 158">
            <a:extLst>
              <a:ext uri="{FF2B5EF4-FFF2-40B4-BE49-F238E27FC236}">
                <a16:creationId xmlns:a16="http://schemas.microsoft.com/office/drawing/2014/main" id="{58537C21-EB0B-4DA4-89DC-CF616F468F1C}"/>
              </a:ext>
            </a:extLst>
          </p:cNvPr>
          <p:cNvGrpSpPr>
            <a:grpSpLocks noChangeAspect="1"/>
          </p:cNvGrpSpPr>
          <p:nvPr/>
        </p:nvGrpSpPr>
        <p:grpSpPr>
          <a:xfrm>
            <a:off x="556947" y="2499318"/>
            <a:ext cx="503783" cy="365760"/>
            <a:chOff x="3315246" y="5385272"/>
            <a:chExt cx="463550" cy="336550"/>
          </a:xfrm>
        </p:grpSpPr>
        <p:sp>
          <p:nvSpPr>
            <p:cNvPr id="160" name="Freeform 296">
              <a:extLst>
                <a:ext uri="{FF2B5EF4-FFF2-40B4-BE49-F238E27FC236}">
                  <a16:creationId xmlns:a16="http://schemas.microsoft.com/office/drawing/2014/main" id="{84CB43EE-B6AF-4FC9-A09E-1429B0C3C7F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1" name="Freeform 297">
              <a:extLst>
                <a:ext uri="{FF2B5EF4-FFF2-40B4-BE49-F238E27FC236}">
                  <a16:creationId xmlns:a16="http://schemas.microsoft.com/office/drawing/2014/main" id="{5A16D1EB-B5DF-4E81-8B83-E95554F9B487}"/>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2" name="Freeform 298">
              <a:extLst>
                <a:ext uri="{FF2B5EF4-FFF2-40B4-BE49-F238E27FC236}">
                  <a16:creationId xmlns:a16="http://schemas.microsoft.com/office/drawing/2014/main" id="{9CF477BE-CAD3-4A74-A55D-18A20525EC9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3" name="Freeform 299">
              <a:extLst>
                <a:ext uri="{FF2B5EF4-FFF2-40B4-BE49-F238E27FC236}">
                  <a16:creationId xmlns:a16="http://schemas.microsoft.com/office/drawing/2014/main" id="{443389C0-EE28-4FBE-9D44-577B6330FF8A}"/>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4" name="Freeform 300">
              <a:extLst>
                <a:ext uri="{FF2B5EF4-FFF2-40B4-BE49-F238E27FC236}">
                  <a16:creationId xmlns:a16="http://schemas.microsoft.com/office/drawing/2014/main" id="{67D026D0-F227-493F-B6A7-21FAA9EFEFF8}"/>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5" name="Freeform 301">
              <a:extLst>
                <a:ext uri="{FF2B5EF4-FFF2-40B4-BE49-F238E27FC236}">
                  <a16:creationId xmlns:a16="http://schemas.microsoft.com/office/drawing/2014/main" id="{F9348CD5-96DB-4667-9C57-9F6CA3A4D1CF}"/>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6" name="Freeform 302">
              <a:extLst>
                <a:ext uri="{FF2B5EF4-FFF2-40B4-BE49-F238E27FC236}">
                  <a16:creationId xmlns:a16="http://schemas.microsoft.com/office/drawing/2014/main" id="{66203CD4-D26B-49F8-89EE-93689B1CAD1C}"/>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7" name="Freeform 303">
              <a:extLst>
                <a:ext uri="{FF2B5EF4-FFF2-40B4-BE49-F238E27FC236}">
                  <a16:creationId xmlns:a16="http://schemas.microsoft.com/office/drawing/2014/main" id="{EA5DBDCC-733F-49F5-A309-A436CF0A6FF4}"/>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8" name="Freeform 304">
              <a:extLst>
                <a:ext uri="{FF2B5EF4-FFF2-40B4-BE49-F238E27FC236}">
                  <a16:creationId xmlns:a16="http://schemas.microsoft.com/office/drawing/2014/main" id="{CB38AE81-D006-4A1B-81CF-C545D14637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9" name="Freeform 305">
              <a:extLst>
                <a:ext uri="{FF2B5EF4-FFF2-40B4-BE49-F238E27FC236}">
                  <a16:creationId xmlns:a16="http://schemas.microsoft.com/office/drawing/2014/main" id="{8C0AD227-7178-488A-9DEF-E73FB2E2B2A6}"/>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0" name="Group 169">
            <a:extLst>
              <a:ext uri="{FF2B5EF4-FFF2-40B4-BE49-F238E27FC236}">
                <a16:creationId xmlns:a16="http://schemas.microsoft.com/office/drawing/2014/main" id="{5A7C9C1C-F6A2-46E8-A540-FF269A1D88A4}"/>
              </a:ext>
            </a:extLst>
          </p:cNvPr>
          <p:cNvGrpSpPr>
            <a:grpSpLocks noChangeAspect="1"/>
          </p:cNvGrpSpPr>
          <p:nvPr/>
        </p:nvGrpSpPr>
        <p:grpSpPr>
          <a:xfrm>
            <a:off x="579416" y="1846198"/>
            <a:ext cx="458845" cy="457200"/>
            <a:chOff x="3710250" y="2194726"/>
            <a:chExt cx="791634" cy="788796"/>
          </a:xfrm>
        </p:grpSpPr>
        <p:sp>
          <p:nvSpPr>
            <p:cNvPr id="171" name="Oval 170">
              <a:extLst>
                <a:ext uri="{FF2B5EF4-FFF2-40B4-BE49-F238E27FC236}">
                  <a16:creationId xmlns:a16="http://schemas.microsoft.com/office/drawing/2014/main" id="{7AEE28E0-367F-49D4-8E82-7CE2A8D792B4}"/>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Freeform 52">
              <a:extLst>
                <a:ext uri="{FF2B5EF4-FFF2-40B4-BE49-F238E27FC236}">
                  <a16:creationId xmlns:a16="http://schemas.microsoft.com/office/drawing/2014/main" id="{F8CF5AE8-E5DF-4832-B5D7-504E5CEC2018}"/>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13BD8263-ECD7-4D15-BD85-6F7F89D7C9D4}"/>
              </a:ext>
            </a:extLst>
          </p:cNvPr>
          <p:cNvGrpSpPr>
            <a:grpSpLocks noChangeAspect="1"/>
          </p:cNvGrpSpPr>
          <p:nvPr/>
        </p:nvGrpSpPr>
        <p:grpSpPr>
          <a:xfrm rot="900000">
            <a:off x="595047" y="3056557"/>
            <a:ext cx="427583" cy="457200"/>
            <a:chOff x="5680076" y="4872038"/>
            <a:chExt cx="366712" cy="392113"/>
          </a:xfrm>
        </p:grpSpPr>
        <p:sp>
          <p:nvSpPr>
            <p:cNvPr id="174" name="Freeform 57">
              <a:extLst>
                <a:ext uri="{FF2B5EF4-FFF2-40B4-BE49-F238E27FC236}">
                  <a16:creationId xmlns:a16="http://schemas.microsoft.com/office/drawing/2014/main" id="{63069A51-27B3-4C32-B667-96F754144FCF}"/>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5" name="Freeform 58">
              <a:extLst>
                <a:ext uri="{FF2B5EF4-FFF2-40B4-BE49-F238E27FC236}">
                  <a16:creationId xmlns:a16="http://schemas.microsoft.com/office/drawing/2014/main" id="{A82265F1-D46B-4902-932B-D7449B99ADFA}"/>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6" name="Freeform 59">
              <a:extLst>
                <a:ext uri="{FF2B5EF4-FFF2-40B4-BE49-F238E27FC236}">
                  <a16:creationId xmlns:a16="http://schemas.microsoft.com/office/drawing/2014/main" id="{5A588496-B2ED-4D33-B1D3-65C98334BBF1}"/>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7" name="Freeform 60">
              <a:extLst>
                <a:ext uri="{FF2B5EF4-FFF2-40B4-BE49-F238E27FC236}">
                  <a16:creationId xmlns:a16="http://schemas.microsoft.com/office/drawing/2014/main" id="{73C6933F-4027-4556-A030-724DEAC5A3C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8" name="Freeform 61">
              <a:extLst>
                <a:ext uri="{FF2B5EF4-FFF2-40B4-BE49-F238E27FC236}">
                  <a16:creationId xmlns:a16="http://schemas.microsoft.com/office/drawing/2014/main" id="{4CC7355F-E78D-40CA-BF87-54408D9DB42A}"/>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9" name="Freeform 62">
              <a:extLst>
                <a:ext uri="{FF2B5EF4-FFF2-40B4-BE49-F238E27FC236}">
                  <a16:creationId xmlns:a16="http://schemas.microsoft.com/office/drawing/2014/main" id="{A1127542-B80A-458C-9234-9489EFBF9930}"/>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0" name="Freeform 63">
              <a:extLst>
                <a:ext uri="{FF2B5EF4-FFF2-40B4-BE49-F238E27FC236}">
                  <a16:creationId xmlns:a16="http://schemas.microsoft.com/office/drawing/2014/main" id="{97D71699-2BDC-45B3-A8BB-975BF9C3CC1D}"/>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1" name="Freeform 64">
              <a:extLst>
                <a:ext uri="{FF2B5EF4-FFF2-40B4-BE49-F238E27FC236}">
                  <a16:creationId xmlns:a16="http://schemas.microsoft.com/office/drawing/2014/main" id="{72B57FE1-CD72-42DF-A189-3D800158CC68}"/>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2" name="Freeform 65">
              <a:extLst>
                <a:ext uri="{FF2B5EF4-FFF2-40B4-BE49-F238E27FC236}">
                  <a16:creationId xmlns:a16="http://schemas.microsoft.com/office/drawing/2014/main" id="{8C784F6D-6C37-4E3B-95FE-C84283BFFED6}"/>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3" name="Freeform 66">
              <a:extLst>
                <a:ext uri="{FF2B5EF4-FFF2-40B4-BE49-F238E27FC236}">
                  <a16:creationId xmlns:a16="http://schemas.microsoft.com/office/drawing/2014/main" id="{BC72F44A-B546-418D-8A8D-276BB5ED1C89}"/>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4" name="Freeform 67">
              <a:extLst>
                <a:ext uri="{FF2B5EF4-FFF2-40B4-BE49-F238E27FC236}">
                  <a16:creationId xmlns:a16="http://schemas.microsoft.com/office/drawing/2014/main" id="{6AC81B84-35D8-443B-803B-DBC33FA11AB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5" name="Freeform 68">
              <a:extLst>
                <a:ext uri="{FF2B5EF4-FFF2-40B4-BE49-F238E27FC236}">
                  <a16:creationId xmlns:a16="http://schemas.microsoft.com/office/drawing/2014/main" id="{A6B80E15-94ED-4001-A86A-C79AA67152A7}"/>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6" name="Freeform 69">
              <a:extLst>
                <a:ext uri="{FF2B5EF4-FFF2-40B4-BE49-F238E27FC236}">
                  <a16:creationId xmlns:a16="http://schemas.microsoft.com/office/drawing/2014/main" id="{421A1027-0C74-4343-8AE6-91FB6E28C21B}"/>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70">
              <a:extLst>
                <a:ext uri="{FF2B5EF4-FFF2-40B4-BE49-F238E27FC236}">
                  <a16:creationId xmlns:a16="http://schemas.microsoft.com/office/drawing/2014/main" id="{5EDF2FB6-6011-42F6-B7A0-D4655210D4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71">
              <a:extLst>
                <a:ext uri="{FF2B5EF4-FFF2-40B4-BE49-F238E27FC236}">
                  <a16:creationId xmlns:a16="http://schemas.microsoft.com/office/drawing/2014/main" id="{02767E39-A0C2-4FD7-9B55-1D97E08D49DD}"/>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72">
              <a:extLst>
                <a:ext uri="{FF2B5EF4-FFF2-40B4-BE49-F238E27FC236}">
                  <a16:creationId xmlns:a16="http://schemas.microsoft.com/office/drawing/2014/main" id="{4ADA5591-00CE-477A-AC58-CA935E6B726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73">
              <a:extLst>
                <a:ext uri="{FF2B5EF4-FFF2-40B4-BE49-F238E27FC236}">
                  <a16:creationId xmlns:a16="http://schemas.microsoft.com/office/drawing/2014/main" id="{509A15FC-3592-4D2D-9C30-43A6787A0A5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 name="Group 190">
            <a:extLst>
              <a:ext uri="{FF2B5EF4-FFF2-40B4-BE49-F238E27FC236}">
                <a16:creationId xmlns:a16="http://schemas.microsoft.com/office/drawing/2014/main" id="{050D9960-C3CB-437E-A3AB-FD5E03432530}"/>
              </a:ext>
            </a:extLst>
          </p:cNvPr>
          <p:cNvGrpSpPr>
            <a:grpSpLocks noChangeAspect="1"/>
          </p:cNvGrpSpPr>
          <p:nvPr/>
        </p:nvGrpSpPr>
        <p:grpSpPr>
          <a:xfrm>
            <a:off x="615155" y="3692178"/>
            <a:ext cx="387367" cy="365760"/>
            <a:chOff x="6481763" y="4632326"/>
            <a:chExt cx="398463" cy="376237"/>
          </a:xfrm>
        </p:grpSpPr>
        <p:sp>
          <p:nvSpPr>
            <p:cNvPr id="192" name="Freeform 82">
              <a:extLst>
                <a:ext uri="{FF2B5EF4-FFF2-40B4-BE49-F238E27FC236}">
                  <a16:creationId xmlns:a16="http://schemas.microsoft.com/office/drawing/2014/main" id="{818A25F6-602C-41F7-89C1-B6C5BA195CE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 name="Freeform 83">
              <a:extLst>
                <a:ext uri="{FF2B5EF4-FFF2-40B4-BE49-F238E27FC236}">
                  <a16:creationId xmlns:a16="http://schemas.microsoft.com/office/drawing/2014/main" id="{1A96684D-E867-4CDB-BE88-6A7ED06C05F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84">
              <a:extLst>
                <a:ext uri="{FF2B5EF4-FFF2-40B4-BE49-F238E27FC236}">
                  <a16:creationId xmlns:a16="http://schemas.microsoft.com/office/drawing/2014/main" id="{72381165-301E-4EDC-A2B8-2900EB4BC11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85">
              <a:extLst>
                <a:ext uri="{FF2B5EF4-FFF2-40B4-BE49-F238E27FC236}">
                  <a16:creationId xmlns:a16="http://schemas.microsoft.com/office/drawing/2014/main" id="{E1FA9728-0D3C-48ED-AA42-D5ABAD2458D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86">
              <a:extLst>
                <a:ext uri="{FF2B5EF4-FFF2-40B4-BE49-F238E27FC236}">
                  <a16:creationId xmlns:a16="http://schemas.microsoft.com/office/drawing/2014/main" id="{1109BC6A-0075-43FC-B350-AD723295400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87">
              <a:extLst>
                <a:ext uri="{FF2B5EF4-FFF2-40B4-BE49-F238E27FC236}">
                  <a16:creationId xmlns:a16="http://schemas.microsoft.com/office/drawing/2014/main" id="{978059D3-94CD-4DF4-B83B-E43941A6DC77}"/>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 name="Picture 200">
            <a:extLst>
              <a:ext uri="{FF2B5EF4-FFF2-40B4-BE49-F238E27FC236}">
                <a16:creationId xmlns:a16="http://schemas.microsoft.com/office/drawing/2014/main" id="{7E25B6EE-1E5B-4482-831F-57148BBCEE07}"/>
              </a:ext>
            </a:extLst>
          </p:cNvPr>
          <p:cNvPicPr>
            <a:picLocks noChangeAspect="1"/>
          </p:cNvPicPr>
          <p:nvPr/>
        </p:nvPicPr>
        <p:blipFill>
          <a:blip r:embed="rId6"/>
          <a:stretch>
            <a:fillRect/>
          </a:stretch>
        </p:blipFill>
        <p:spPr>
          <a:xfrm>
            <a:off x="4188464" y="2337257"/>
            <a:ext cx="524894" cy="737971"/>
          </a:xfrm>
          <a:prstGeom prst="rect">
            <a:avLst/>
          </a:prstGeom>
        </p:spPr>
      </p:pic>
    </p:spTree>
    <p:extLst>
      <p:ext uri="{BB962C8B-B14F-4D97-AF65-F5344CB8AC3E}">
        <p14:creationId xmlns:p14="http://schemas.microsoft.com/office/powerpoint/2010/main" val="253404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sosceles Triangle 60"/>
          <p:cNvSpPr/>
          <p:nvPr/>
        </p:nvSpPr>
        <p:spPr>
          <a:xfrm>
            <a:off x="827594" y="2634885"/>
            <a:ext cx="10457469" cy="640978"/>
          </a:xfrm>
          <a:prstGeom prst="triangle">
            <a:avLst>
              <a:gd name="adj" fmla="val 50107"/>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6EBDB361-4DDA-4C40-AB99-3B37D5B03B46}"/>
              </a:ext>
            </a:extLst>
          </p:cNvPr>
          <p:cNvSpPr/>
          <p:nvPr/>
        </p:nvSpPr>
        <p:spPr>
          <a:xfrm flipV="1">
            <a:off x="877111" y="3266472"/>
            <a:ext cx="10437779" cy="2463121"/>
          </a:xfrm>
          <a:prstGeom prst="rect">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C18ED0D-CAB2-464D-B056-AEDDBC6B2B55}"/>
              </a:ext>
            </a:extLst>
          </p:cNvPr>
          <p:cNvCxnSpPr>
            <a:cxnSpLocks/>
          </p:cNvCxnSpPr>
          <p:nvPr/>
        </p:nvCxnSpPr>
        <p:spPr>
          <a:xfrm flipV="1">
            <a:off x="1084643" y="3281774"/>
            <a:ext cx="10012680" cy="6823"/>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208862"/>
            <a:ext cx="10515600" cy="457200"/>
          </a:xfrm>
        </p:spPr>
        <p:txBody>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6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2043" y="1399688"/>
            <a:ext cx="457200" cy="6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 287"/>
          <p:cNvGrpSpPr>
            <a:grpSpLocks noChangeAspect="1"/>
          </p:cNvGrpSpPr>
          <p:nvPr/>
        </p:nvGrpSpPr>
        <p:grpSpPr>
          <a:xfrm>
            <a:off x="2140244" y="1247273"/>
            <a:ext cx="918046" cy="627669"/>
            <a:chOff x="4413250" y="5334000"/>
            <a:chExt cx="1801812" cy="1231900"/>
          </a:xfrm>
          <a:solidFill>
            <a:schemeClr val="bg2">
              <a:lumMod val="75000"/>
            </a:schemeClr>
          </a:solidFill>
        </p:grpSpPr>
        <p:sp>
          <p:nvSpPr>
            <p:cNvPr id="64"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5"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66" name="TextBox 65"/>
          <p:cNvSpPr txBox="1"/>
          <p:nvPr/>
        </p:nvSpPr>
        <p:spPr>
          <a:xfrm>
            <a:off x="735650" y="982297"/>
            <a:ext cx="11721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Hospital:</a:t>
            </a:r>
          </a:p>
        </p:txBody>
      </p:sp>
      <p:sp>
        <p:nvSpPr>
          <p:cNvPr id="67" name="TextBox 66"/>
          <p:cNvSpPr txBox="1"/>
          <p:nvPr/>
        </p:nvSpPr>
        <p:spPr>
          <a:xfrm>
            <a:off x="1458837" y="1893985"/>
            <a:ext cx="228086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products are stored at the hospital blood bank </a:t>
            </a:r>
          </a:p>
        </p:txBody>
      </p:sp>
      <p:sp>
        <p:nvSpPr>
          <p:cNvPr id="73" name="TextBox 72"/>
          <p:cNvSpPr txBox="1"/>
          <p:nvPr/>
        </p:nvSpPr>
        <p:spPr>
          <a:xfrm>
            <a:off x="7492136" y="2158547"/>
            <a:ext cx="215282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ordered for patient use</a:t>
            </a:r>
          </a:p>
        </p:txBody>
      </p:sp>
      <p:cxnSp>
        <p:nvCxnSpPr>
          <p:cNvPr id="81" name="Straight Arrow Connector 80"/>
          <p:cNvCxnSpPr/>
          <p:nvPr/>
        </p:nvCxnSpPr>
        <p:spPr>
          <a:xfrm>
            <a:off x="3702088" y="1913232"/>
            <a:ext cx="822960" cy="0"/>
          </a:xfrm>
          <a:prstGeom prst="straightConnector1">
            <a:avLst/>
          </a:prstGeom>
          <a:noFill/>
          <a:ln w="12700" cap="flat" cmpd="sng" algn="ctr">
            <a:solidFill>
              <a:schemeClr val="bg1">
                <a:lumMod val="65000"/>
              </a:schemeClr>
            </a:solidFill>
            <a:prstDash val="sysDash"/>
            <a:tailEnd type="arrow"/>
          </a:ln>
          <a:effectLst/>
        </p:spPr>
      </p:cxnSp>
      <p:sp>
        <p:nvSpPr>
          <p:cNvPr id="82" name="Rectangle 81"/>
          <p:cNvSpPr/>
          <p:nvPr/>
        </p:nvSpPr>
        <p:spPr>
          <a:xfrm>
            <a:off x="4718645" y="975074"/>
            <a:ext cx="2754710" cy="1847156"/>
          </a:xfrm>
          <a:prstGeom prst="rect">
            <a:avLst/>
          </a:prstGeom>
          <a:solidFill>
            <a:srgbClr val="FFFFFF"/>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4718645" y="1791910"/>
            <a:ext cx="275471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stored for up to 5 days at room temperature on a rocker in the blood bank</a:t>
            </a:r>
          </a:p>
        </p:txBody>
      </p:sp>
      <p:pic>
        <p:nvPicPr>
          <p:cNvPr id="84" name="Picture 2" descr="image001"/>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310" b="97586" l="2924" r="99708">
                        <a14:foregroundMark x1="19298" y1="68966" x2="19298" y2="68966"/>
                      </a14:backgroundRemoval>
                    </a14:imgEffect>
                  </a14:imgLayer>
                </a14:imgProps>
              </a:ext>
              <a:ext uri="{28A0092B-C50C-407E-A947-70E740481C1C}">
                <a14:useLocalDpi xmlns:a14="http://schemas.microsoft.com/office/drawing/2010/main" val="0"/>
              </a:ext>
            </a:extLst>
          </a:blip>
          <a:srcRect l="3199" t="9281" r="300" b="2171"/>
          <a:stretch/>
        </p:blipFill>
        <p:spPr bwMode="auto">
          <a:xfrm rot="403876">
            <a:off x="4981047" y="1069214"/>
            <a:ext cx="947351" cy="7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778213" y="5810722"/>
            <a:ext cx="1063557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Contamination risks from viruses, emerging pathogens and parasites are largely unknown</a:t>
            </a:r>
          </a:p>
        </p:txBody>
      </p:sp>
      <p:cxnSp>
        <p:nvCxnSpPr>
          <p:cNvPr id="87" name="Straight Arrow Connector 86"/>
          <p:cNvCxnSpPr/>
          <p:nvPr/>
        </p:nvCxnSpPr>
        <p:spPr>
          <a:xfrm>
            <a:off x="7473355" y="1913232"/>
            <a:ext cx="547444" cy="0"/>
          </a:xfrm>
          <a:prstGeom prst="straightConnector1">
            <a:avLst/>
          </a:prstGeom>
          <a:noFill/>
          <a:ln w="12700" cap="flat" cmpd="sng" algn="ctr">
            <a:solidFill>
              <a:schemeClr val="bg1">
                <a:lumMod val="65000"/>
              </a:schemeClr>
            </a:solidFill>
            <a:prstDash val="sysDash"/>
            <a:tailEnd type="arrow"/>
          </a:ln>
          <a:effectLst/>
        </p:spPr>
      </p:cxnSp>
      <p:sp>
        <p:nvSpPr>
          <p:cNvPr id="88" name="TextBox 87"/>
          <p:cNvSpPr txBox="1"/>
          <p:nvPr/>
        </p:nvSpPr>
        <p:spPr>
          <a:xfrm>
            <a:off x="4944167" y="2976765"/>
            <a:ext cx="230366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During storage time:</a:t>
            </a:r>
          </a:p>
        </p:txBody>
      </p:sp>
      <p:graphicFrame>
        <p:nvGraphicFramePr>
          <p:cNvPr id="89" name="Table 88"/>
          <p:cNvGraphicFramePr>
            <a:graphicFrameLocks noGrp="1"/>
          </p:cNvGraphicFramePr>
          <p:nvPr/>
        </p:nvGraphicFramePr>
        <p:xfrm>
          <a:off x="3569868"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Bacteria</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graphicFrame>
        <p:nvGraphicFramePr>
          <p:cNvPr id="91" name="Table 90"/>
          <p:cNvGraphicFramePr>
            <a:graphicFrameLocks noGrp="1"/>
          </p:cNvGraphicFramePr>
          <p:nvPr/>
        </p:nvGraphicFramePr>
        <p:xfrm>
          <a:off x="6163674"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Parasites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8" name="TextBox 97"/>
          <p:cNvSpPr txBox="1"/>
          <p:nvPr/>
        </p:nvSpPr>
        <p:spPr>
          <a:xfrm>
            <a:off x="6163674" y="3665048"/>
            <a:ext cx="2470615" cy="163121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Metabolize nutrients, potentially altering pH</a:t>
            </a:r>
          </a:p>
        </p:txBody>
      </p:sp>
      <p:sp>
        <p:nvSpPr>
          <p:cNvPr id="105" name="Rectangle 104"/>
          <p:cNvSpPr/>
          <p:nvPr/>
        </p:nvSpPr>
        <p:spPr>
          <a:xfrm>
            <a:off x="3569868" y="4776166"/>
            <a:ext cx="2405690" cy="9079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Rapid growth potential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Sepsis risk increases with storage time</a:t>
            </a:r>
          </a:p>
        </p:txBody>
      </p:sp>
      <p:cxnSp>
        <p:nvCxnSpPr>
          <p:cNvPr id="106" name="Straight Arrow Connector 105"/>
          <p:cNvCxnSpPr/>
          <p:nvPr/>
        </p:nvCxnSpPr>
        <p:spPr>
          <a:xfrm>
            <a:off x="9236329" y="1913231"/>
            <a:ext cx="434273" cy="1"/>
          </a:xfrm>
          <a:prstGeom prst="straightConnector1">
            <a:avLst/>
          </a:prstGeom>
          <a:noFill/>
          <a:ln w="12700" cap="flat" cmpd="sng" algn="ctr">
            <a:solidFill>
              <a:schemeClr val="bg1">
                <a:lumMod val="65000"/>
              </a:schemeClr>
            </a:solidFill>
            <a:prstDash val="sysDash"/>
            <a:tailEnd type="arrow"/>
          </a:ln>
          <a:effectLst/>
        </p:spPr>
      </p:cxnSp>
      <p:cxnSp>
        <p:nvCxnSpPr>
          <p:cNvPr id="76" name="Straight Connector 75">
            <a:extLst>
              <a:ext uri="{FF2B5EF4-FFF2-40B4-BE49-F238E27FC236}">
                <a16:creationId xmlns:a16="http://schemas.microsoft.com/office/drawing/2014/main" id="{125287A5-33B5-4D7D-A976-DEAB67F65A43}"/>
              </a:ext>
            </a:extLst>
          </p:cNvPr>
          <p:cNvCxnSpPr>
            <a:cxnSpLocks/>
          </p:cNvCxnSpPr>
          <p:nvPr/>
        </p:nvCxnSpPr>
        <p:spPr>
          <a:xfrm flipV="1">
            <a:off x="906937" y="3224799"/>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699233" y="2050989"/>
            <a:ext cx="134458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Empty bag thrown away</a:t>
            </a:r>
          </a:p>
        </p:txBody>
      </p:sp>
      <p:grpSp>
        <p:nvGrpSpPr>
          <p:cNvPr id="120" name="Group 119"/>
          <p:cNvGrpSpPr>
            <a:grpSpLocks noChangeAspect="1"/>
          </p:cNvGrpSpPr>
          <p:nvPr/>
        </p:nvGrpSpPr>
        <p:grpSpPr>
          <a:xfrm>
            <a:off x="8183668" y="1137877"/>
            <a:ext cx="970981" cy="1048586"/>
            <a:chOff x="885780" y="3776524"/>
            <a:chExt cx="1590578" cy="1785235"/>
          </a:xfrm>
        </p:grpSpPr>
        <p:sp>
          <p:nvSpPr>
            <p:cNvPr id="121" name="Freeform 2553"/>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2" name="Freeform 2549"/>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3" name="Freeform 2577"/>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4" name="Freeform 2561"/>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5" name="Freeform 2560"/>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6" name="Freeform 2564"/>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graphicFrame>
        <p:nvGraphicFramePr>
          <p:cNvPr id="90" name="Table 89"/>
          <p:cNvGraphicFramePr>
            <a:graphicFrameLocks noGrp="1"/>
          </p:cNvGraphicFramePr>
          <p:nvPr/>
        </p:nvGraphicFramePr>
        <p:xfrm>
          <a:off x="97519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Viruses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3" name="TextBox 92"/>
          <p:cNvSpPr txBox="1"/>
          <p:nvPr/>
        </p:nvSpPr>
        <p:spPr>
          <a:xfrm>
            <a:off x="975195" y="3724808"/>
            <a:ext cx="2303430" cy="98488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p:txBody>
      </p:sp>
      <p:cxnSp>
        <p:nvCxnSpPr>
          <p:cNvPr id="77" name="Straight Connector 76">
            <a:extLst>
              <a:ext uri="{FF2B5EF4-FFF2-40B4-BE49-F238E27FC236}">
                <a16:creationId xmlns:a16="http://schemas.microsoft.com/office/drawing/2014/main" id="{6B384021-F535-4ED7-9C9F-4B9F986B0399}"/>
              </a:ext>
            </a:extLst>
          </p:cNvPr>
          <p:cNvCxnSpPr>
            <a:cxnSpLocks/>
          </p:cNvCxnSpPr>
          <p:nvPr/>
        </p:nvCxnSpPr>
        <p:spPr>
          <a:xfrm>
            <a:off x="10525274" y="3228690"/>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nvGraphicFramePr>
        <p:xfrm>
          <a:off x="875921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Leukocytes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9" name="TextBox 98"/>
          <p:cNvSpPr txBox="1"/>
          <p:nvPr/>
        </p:nvSpPr>
        <p:spPr>
          <a:xfrm>
            <a:off x="8759215" y="3697097"/>
            <a:ext cx="2427421" cy="140038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Continue to produce cytokines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transfusion-associated graft-vs-host disease risk</a:t>
            </a:r>
          </a:p>
        </p:txBody>
      </p:sp>
      <p:pic>
        <p:nvPicPr>
          <p:cNvPr id="10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9758"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7843"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0495" y="5083403"/>
            <a:ext cx="416913"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8580"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6665"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D9D058AF-8818-462E-AB13-2921977D3901}"/>
              </a:ext>
            </a:extLst>
          </p:cNvPr>
          <p:cNvSpPr/>
          <p:nvPr/>
        </p:nvSpPr>
        <p:spPr>
          <a:xfrm>
            <a:off x="3917339" y="3726998"/>
            <a:ext cx="1793418" cy="106046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4869" y="3751250"/>
            <a:ext cx="1667791" cy="10137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4" name="Straight Arrow Connector 113"/>
          <p:cNvCxnSpPr/>
          <p:nvPr/>
        </p:nvCxnSpPr>
        <p:spPr>
          <a:xfrm flipV="1">
            <a:off x="4259483" y="4051454"/>
            <a:ext cx="0" cy="457200"/>
          </a:xfrm>
          <a:prstGeom prst="straightConnector1">
            <a:avLst/>
          </a:prstGeom>
          <a:noFill/>
          <a:ln w="25400" cap="flat" cmpd="sng" algn="ctr">
            <a:solidFill>
              <a:srgbClr val="3F8DBC"/>
            </a:solidFill>
            <a:prstDash val="solid"/>
            <a:tailEnd type="arrow"/>
          </a:ln>
          <a:effectLst/>
        </p:spPr>
      </p:cxnSp>
      <p:grpSp>
        <p:nvGrpSpPr>
          <p:cNvPr id="74" name="Group 73">
            <a:extLst>
              <a:ext uri="{FF2B5EF4-FFF2-40B4-BE49-F238E27FC236}">
                <a16:creationId xmlns:a16="http://schemas.microsoft.com/office/drawing/2014/main" id="{3684570B-1119-4764-ACA8-A3B11C7636C9}"/>
              </a:ext>
            </a:extLst>
          </p:cNvPr>
          <p:cNvGrpSpPr>
            <a:grpSpLocks noChangeAspect="1"/>
          </p:cNvGrpSpPr>
          <p:nvPr/>
        </p:nvGrpSpPr>
        <p:grpSpPr>
          <a:xfrm>
            <a:off x="7789374" y="1164761"/>
            <a:ext cx="323527" cy="548640"/>
            <a:chOff x="2111134" y="1453885"/>
            <a:chExt cx="296985" cy="489872"/>
          </a:xfrm>
        </p:grpSpPr>
        <p:grpSp>
          <p:nvGrpSpPr>
            <p:cNvPr id="78" name="Group 77">
              <a:extLst>
                <a:ext uri="{FF2B5EF4-FFF2-40B4-BE49-F238E27FC236}">
                  <a16:creationId xmlns:a16="http://schemas.microsoft.com/office/drawing/2014/main" id="{C777E449-B5A7-42D6-9EFB-EC425E593ACB}"/>
                </a:ext>
              </a:extLst>
            </p:cNvPr>
            <p:cNvGrpSpPr/>
            <p:nvPr/>
          </p:nvGrpSpPr>
          <p:grpSpPr>
            <a:xfrm rot="10800000">
              <a:off x="2118482" y="1546530"/>
              <a:ext cx="282289" cy="363387"/>
              <a:chOff x="2118482" y="1546530"/>
              <a:chExt cx="282289" cy="363387"/>
            </a:xfrm>
          </p:grpSpPr>
          <p:sp>
            <p:nvSpPr>
              <p:cNvPr id="80" name="Freeform 5">
                <a:extLst>
                  <a:ext uri="{FF2B5EF4-FFF2-40B4-BE49-F238E27FC236}">
                    <a16:creationId xmlns:a16="http://schemas.microsoft.com/office/drawing/2014/main" id="{1C260F79-701F-4211-A769-C8E522875C30}"/>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5" name="Freeform 5">
                <a:extLst>
                  <a:ext uri="{FF2B5EF4-FFF2-40B4-BE49-F238E27FC236}">
                    <a16:creationId xmlns:a16="http://schemas.microsoft.com/office/drawing/2014/main" id="{FA2BDF1C-91DB-445F-8366-BEC003AAFFD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79" name="Freeform 6">
              <a:extLst>
                <a:ext uri="{FF2B5EF4-FFF2-40B4-BE49-F238E27FC236}">
                  <a16:creationId xmlns:a16="http://schemas.microsoft.com/office/drawing/2014/main" id="{921D84D0-1164-4405-9F68-334B8F88D6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116" name="Picture 2">
            <a:extLst>
              <a:ext uri="{FF2B5EF4-FFF2-40B4-BE49-F238E27FC236}">
                <a16:creationId xmlns:a16="http://schemas.microsoft.com/office/drawing/2014/main" id="{11C5EAE0-73F4-4154-8281-90ED6D580E96}"/>
              </a:ext>
            </a:extLst>
          </p:cNvPr>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99345" y="1010697"/>
            <a:ext cx="88365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Freeform 6">
            <a:extLst>
              <a:ext uri="{FF2B5EF4-FFF2-40B4-BE49-F238E27FC236}">
                <a16:creationId xmlns:a16="http://schemas.microsoft.com/office/drawing/2014/main" id="{F09F562F-BDB2-435B-BF97-FF54DDE48A6D}"/>
              </a:ext>
            </a:extLst>
          </p:cNvPr>
          <p:cNvSpPr>
            <a:spLocks noEditPoints="1"/>
          </p:cNvSpPr>
          <p:nvPr/>
        </p:nvSpPr>
        <p:spPr bwMode="auto">
          <a:xfrm rot="10800000">
            <a:off x="9911123" y="1367964"/>
            <a:ext cx="377448" cy="640080"/>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34" name="Group 133">
            <a:extLst>
              <a:ext uri="{FF2B5EF4-FFF2-40B4-BE49-F238E27FC236}">
                <a16:creationId xmlns:a16="http://schemas.microsoft.com/office/drawing/2014/main" id="{CEAF691D-AD40-4BFD-A24B-5F0945C6AE24}"/>
              </a:ext>
            </a:extLst>
          </p:cNvPr>
          <p:cNvGrpSpPr>
            <a:grpSpLocks noChangeAspect="1"/>
          </p:cNvGrpSpPr>
          <p:nvPr/>
        </p:nvGrpSpPr>
        <p:grpSpPr>
          <a:xfrm>
            <a:off x="3737431" y="3351546"/>
            <a:ext cx="377837" cy="274320"/>
            <a:chOff x="3315246" y="5385272"/>
            <a:chExt cx="463550" cy="336550"/>
          </a:xfrm>
        </p:grpSpPr>
        <p:sp>
          <p:nvSpPr>
            <p:cNvPr id="135" name="Freeform 296">
              <a:extLst>
                <a:ext uri="{FF2B5EF4-FFF2-40B4-BE49-F238E27FC236}">
                  <a16:creationId xmlns:a16="http://schemas.microsoft.com/office/drawing/2014/main" id="{BEA4CA3B-C8B2-4771-B601-9331AC9F3D94}"/>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6" name="Freeform 297">
              <a:extLst>
                <a:ext uri="{FF2B5EF4-FFF2-40B4-BE49-F238E27FC236}">
                  <a16:creationId xmlns:a16="http://schemas.microsoft.com/office/drawing/2014/main" id="{873F1A4C-7217-466D-8786-4BC0EC30C5B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7" name="Freeform 298">
              <a:extLst>
                <a:ext uri="{FF2B5EF4-FFF2-40B4-BE49-F238E27FC236}">
                  <a16:creationId xmlns:a16="http://schemas.microsoft.com/office/drawing/2014/main" id="{E1A43320-67BC-4F5E-B19B-1215D402BC40}"/>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8" name="Freeform 299">
              <a:extLst>
                <a:ext uri="{FF2B5EF4-FFF2-40B4-BE49-F238E27FC236}">
                  <a16:creationId xmlns:a16="http://schemas.microsoft.com/office/drawing/2014/main" id="{E9052E7F-E4B2-446B-89D6-FE7BE88C241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9" name="Freeform 300">
              <a:extLst>
                <a:ext uri="{FF2B5EF4-FFF2-40B4-BE49-F238E27FC236}">
                  <a16:creationId xmlns:a16="http://schemas.microsoft.com/office/drawing/2014/main" id="{7DA2DE02-B812-4A8F-9935-2A22288B36B2}"/>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0" name="Freeform 301">
              <a:extLst>
                <a:ext uri="{FF2B5EF4-FFF2-40B4-BE49-F238E27FC236}">
                  <a16:creationId xmlns:a16="http://schemas.microsoft.com/office/drawing/2014/main" id="{DB1A4E35-A58D-4FF5-B3B6-A412103A0FF2}"/>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1" name="Freeform 302">
              <a:extLst>
                <a:ext uri="{FF2B5EF4-FFF2-40B4-BE49-F238E27FC236}">
                  <a16:creationId xmlns:a16="http://schemas.microsoft.com/office/drawing/2014/main" id="{CD07FE5A-3C4E-43CE-96CA-6A8632AC4AC2}"/>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2" name="Freeform 303">
              <a:extLst>
                <a:ext uri="{FF2B5EF4-FFF2-40B4-BE49-F238E27FC236}">
                  <a16:creationId xmlns:a16="http://schemas.microsoft.com/office/drawing/2014/main" id="{96AFB865-32B3-49C2-A57A-C36A82BB3CAC}"/>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3" name="Freeform 304">
              <a:extLst>
                <a:ext uri="{FF2B5EF4-FFF2-40B4-BE49-F238E27FC236}">
                  <a16:creationId xmlns:a16="http://schemas.microsoft.com/office/drawing/2014/main" id="{D06B994A-B71B-45CD-BC99-985C632B9CC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4" name="Freeform 305">
              <a:extLst>
                <a:ext uri="{FF2B5EF4-FFF2-40B4-BE49-F238E27FC236}">
                  <a16:creationId xmlns:a16="http://schemas.microsoft.com/office/drawing/2014/main" id="{8A1E45F1-816E-48DA-96E1-1C325E1FEA29}"/>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D1C7CFB2-8FF5-4317-8109-0AC0F78AFC74}"/>
              </a:ext>
            </a:extLst>
          </p:cNvPr>
          <p:cNvGrpSpPr>
            <a:grpSpLocks noChangeAspect="1"/>
          </p:cNvGrpSpPr>
          <p:nvPr/>
        </p:nvGrpSpPr>
        <p:grpSpPr>
          <a:xfrm>
            <a:off x="1083687" y="3332946"/>
            <a:ext cx="302838" cy="301752"/>
            <a:chOff x="3710250" y="2194726"/>
            <a:chExt cx="791634" cy="788796"/>
          </a:xfrm>
        </p:grpSpPr>
        <p:sp>
          <p:nvSpPr>
            <p:cNvPr id="147" name="Oval 146">
              <a:extLst>
                <a:ext uri="{FF2B5EF4-FFF2-40B4-BE49-F238E27FC236}">
                  <a16:creationId xmlns:a16="http://schemas.microsoft.com/office/drawing/2014/main" id="{08D816FB-BB4A-426E-8F02-F6600A2996C9}"/>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Freeform 52">
              <a:extLst>
                <a:ext uri="{FF2B5EF4-FFF2-40B4-BE49-F238E27FC236}">
                  <a16:creationId xmlns:a16="http://schemas.microsoft.com/office/drawing/2014/main" id="{262F30F9-8319-4ABA-9DAB-3DF4B84E9A9C}"/>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5" name="Group 184">
            <a:extLst>
              <a:ext uri="{FF2B5EF4-FFF2-40B4-BE49-F238E27FC236}">
                <a16:creationId xmlns:a16="http://schemas.microsoft.com/office/drawing/2014/main" id="{311894BE-098C-4804-A92E-36B9EE60CDCE}"/>
              </a:ext>
            </a:extLst>
          </p:cNvPr>
          <p:cNvGrpSpPr>
            <a:grpSpLocks noChangeAspect="1"/>
          </p:cNvGrpSpPr>
          <p:nvPr/>
        </p:nvGrpSpPr>
        <p:grpSpPr>
          <a:xfrm>
            <a:off x="8949306" y="3350143"/>
            <a:ext cx="290525" cy="274320"/>
            <a:chOff x="6481763" y="4632326"/>
            <a:chExt cx="398463" cy="376237"/>
          </a:xfrm>
        </p:grpSpPr>
        <p:sp>
          <p:nvSpPr>
            <p:cNvPr id="186" name="Freeform 82">
              <a:extLst>
                <a:ext uri="{FF2B5EF4-FFF2-40B4-BE49-F238E27FC236}">
                  <a16:creationId xmlns:a16="http://schemas.microsoft.com/office/drawing/2014/main" id="{C9C0BDBF-CA4F-457F-BAED-757AAA9E1B0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83">
              <a:extLst>
                <a:ext uri="{FF2B5EF4-FFF2-40B4-BE49-F238E27FC236}">
                  <a16:creationId xmlns:a16="http://schemas.microsoft.com/office/drawing/2014/main" id="{D58D57DB-20DB-4C33-BEBD-F62F53AA2679}"/>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84">
              <a:extLst>
                <a:ext uri="{FF2B5EF4-FFF2-40B4-BE49-F238E27FC236}">
                  <a16:creationId xmlns:a16="http://schemas.microsoft.com/office/drawing/2014/main" id="{189B26C0-1B95-4DEE-9FAE-C6DBF0F714FC}"/>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85">
              <a:extLst>
                <a:ext uri="{FF2B5EF4-FFF2-40B4-BE49-F238E27FC236}">
                  <a16:creationId xmlns:a16="http://schemas.microsoft.com/office/drawing/2014/main" id="{913618D7-B417-4C76-BBDE-2AC04EEDC8CB}"/>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86">
              <a:extLst>
                <a:ext uri="{FF2B5EF4-FFF2-40B4-BE49-F238E27FC236}">
                  <a16:creationId xmlns:a16="http://schemas.microsoft.com/office/drawing/2014/main" id="{AEF4A684-A89F-41DB-B95B-9785E072306B}"/>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 name="Freeform 87">
              <a:extLst>
                <a:ext uri="{FF2B5EF4-FFF2-40B4-BE49-F238E27FC236}">
                  <a16:creationId xmlns:a16="http://schemas.microsoft.com/office/drawing/2014/main" id="{C64EE5D0-0E93-4434-BBD5-63BC351E232F}"/>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FE6FD64D-8122-4BCB-930B-BBF8EBA01BC7}"/>
              </a:ext>
            </a:extLst>
          </p:cNvPr>
          <p:cNvGrpSpPr>
            <a:grpSpLocks noChangeAspect="1"/>
          </p:cNvGrpSpPr>
          <p:nvPr/>
        </p:nvGrpSpPr>
        <p:grpSpPr>
          <a:xfrm rot="900000">
            <a:off x="6365668" y="3350683"/>
            <a:ext cx="299308" cy="320040"/>
            <a:chOff x="5680076" y="4872038"/>
            <a:chExt cx="366712" cy="392113"/>
          </a:xfrm>
        </p:grpSpPr>
        <p:sp>
          <p:nvSpPr>
            <p:cNvPr id="193" name="Freeform 57">
              <a:extLst>
                <a:ext uri="{FF2B5EF4-FFF2-40B4-BE49-F238E27FC236}">
                  <a16:creationId xmlns:a16="http://schemas.microsoft.com/office/drawing/2014/main" id="{5AE3DCCD-2264-4577-BD09-B586CC7CF744}"/>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58">
              <a:extLst>
                <a:ext uri="{FF2B5EF4-FFF2-40B4-BE49-F238E27FC236}">
                  <a16:creationId xmlns:a16="http://schemas.microsoft.com/office/drawing/2014/main" id="{D9534D5B-671B-47FD-B6E5-6E8024D9C458}"/>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59">
              <a:extLst>
                <a:ext uri="{FF2B5EF4-FFF2-40B4-BE49-F238E27FC236}">
                  <a16:creationId xmlns:a16="http://schemas.microsoft.com/office/drawing/2014/main" id="{159E2B03-A47A-43D9-85C1-A833F7FE6326}"/>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60">
              <a:extLst>
                <a:ext uri="{FF2B5EF4-FFF2-40B4-BE49-F238E27FC236}">
                  <a16:creationId xmlns:a16="http://schemas.microsoft.com/office/drawing/2014/main" id="{2B17FE82-7264-4427-BB74-C530EF6674D3}"/>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61">
              <a:extLst>
                <a:ext uri="{FF2B5EF4-FFF2-40B4-BE49-F238E27FC236}">
                  <a16:creationId xmlns:a16="http://schemas.microsoft.com/office/drawing/2014/main" id="{5F8AE2F5-B60B-4AF2-993D-46C855963341}"/>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 name="Freeform 62">
              <a:extLst>
                <a:ext uri="{FF2B5EF4-FFF2-40B4-BE49-F238E27FC236}">
                  <a16:creationId xmlns:a16="http://schemas.microsoft.com/office/drawing/2014/main" id="{126CA1F1-2754-42DF-BAA3-21A6CA4AB291}"/>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 name="Freeform 63">
              <a:extLst>
                <a:ext uri="{FF2B5EF4-FFF2-40B4-BE49-F238E27FC236}">
                  <a16:creationId xmlns:a16="http://schemas.microsoft.com/office/drawing/2014/main" id="{44F0EEC0-0417-4D3F-A54B-CDD57533D212}"/>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 name="Freeform 64">
              <a:extLst>
                <a:ext uri="{FF2B5EF4-FFF2-40B4-BE49-F238E27FC236}">
                  <a16:creationId xmlns:a16="http://schemas.microsoft.com/office/drawing/2014/main" id="{362E512A-01AC-43AE-90E9-492E70554117}"/>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 name="Freeform 65">
              <a:extLst>
                <a:ext uri="{FF2B5EF4-FFF2-40B4-BE49-F238E27FC236}">
                  <a16:creationId xmlns:a16="http://schemas.microsoft.com/office/drawing/2014/main" id="{10E961B0-F4D9-4F4B-A6CB-B68B8858F1B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2" name="Freeform 66">
              <a:extLst>
                <a:ext uri="{FF2B5EF4-FFF2-40B4-BE49-F238E27FC236}">
                  <a16:creationId xmlns:a16="http://schemas.microsoft.com/office/drawing/2014/main" id="{A3F251E3-DCEE-4F93-8596-95D09CF0595A}"/>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3" name="Freeform 67">
              <a:extLst>
                <a:ext uri="{FF2B5EF4-FFF2-40B4-BE49-F238E27FC236}">
                  <a16:creationId xmlns:a16="http://schemas.microsoft.com/office/drawing/2014/main" id="{389201F7-74F3-4C95-96AA-81C90AAB83C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4" name="Freeform 68">
              <a:extLst>
                <a:ext uri="{FF2B5EF4-FFF2-40B4-BE49-F238E27FC236}">
                  <a16:creationId xmlns:a16="http://schemas.microsoft.com/office/drawing/2014/main" id="{3627910E-52D0-4599-97BC-F304BF0D447D}"/>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5" name="Freeform 69">
              <a:extLst>
                <a:ext uri="{FF2B5EF4-FFF2-40B4-BE49-F238E27FC236}">
                  <a16:creationId xmlns:a16="http://schemas.microsoft.com/office/drawing/2014/main" id="{189755B3-AC83-42A3-ADF7-4254844144D4}"/>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6" name="Freeform 70">
              <a:extLst>
                <a:ext uri="{FF2B5EF4-FFF2-40B4-BE49-F238E27FC236}">
                  <a16:creationId xmlns:a16="http://schemas.microsoft.com/office/drawing/2014/main" id="{EBF38C8D-40FC-4CA2-8D11-AE38769832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7" name="Freeform 71">
              <a:extLst>
                <a:ext uri="{FF2B5EF4-FFF2-40B4-BE49-F238E27FC236}">
                  <a16:creationId xmlns:a16="http://schemas.microsoft.com/office/drawing/2014/main" id="{F068198C-E5BD-4035-865E-1FEDA0A9014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8" name="Freeform 72">
              <a:extLst>
                <a:ext uri="{FF2B5EF4-FFF2-40B4-BE49-F238E27FC236}">
                  <a16:creationId xmlns:a16="http://schemas.microsoft.com/office/drawing/2014/main" id="{D74242DD-F69F-46BF-8992-637550A5DF51}"/>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9" name="Freeform 73">
              <a:extLst>
                <a:ext uri="{FF2B5EF4-FFF2-40B4-BE49-F238E27FC236}">
                  <a16:creationId xmlns:a16="http://schemas.microsoft.com/office/drawing/2014/main" id="{2BBF1495-1AA1-48DB-B41E-4D5B146055CA}"/>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131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5" grpId="0" animBg="1"/>
      <p:bldP spid="88" grpId="0"/>
      <p:bldP spid="98" grpId="0"/>
      <p:bldP spid="105" grpId="0"/>
      <p:bldP spid="93" grpId="0"/>
      <p:bldP spid="99"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lstStyle/>
          <a:p>
            <a:r>
              <a:rPr lang="en-US" altLang="en-US" dirty="0"/>
              <a:t>Are Platelets Safe?</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CB1AF10-2839-4C75-8CF9-EFE0F8CE26A5}"/>
              </a:ext>
            </a:extLst>
          </p:cNvPr>
          <p:cNvSpPr>
            <a:spLocks noGrp="1"/>
          </p:cNvSpPr>
          <p:nvPr>
            <p:ph idx="1"/>
          </p:nvPr>
        </p:nvSpPr>
        <p:spPr/>
        <p:txBody>
          <a:bodyPr/>
          <a:lstStyle/>
          <a:p>
            <a:r>
              <a:rPr lang="en-US" dirty="0"/>
              <a:t>Despite implementation of interventions to mitigate bacterial contamination and reduce associated adverse events (AEs), residual risks remain…</a:t>
            </a:r>
          </a:p>
          <a:p>
            <a:r>
              <a:rPr lang="en-US" dirty="0"/>
              <a:t>Several recent studies demonstrate that platelets contaminated with </a:t>
            </a:r>
            <a:br>
              <a:rPr lang="en-US" dirty="0"/>
            </a:br>
            <a:r>
              <a:rPr lang="en-US" dirty="0"/>
              <a:t>bacteria continue to be transfused</a:t>
            </a:r>
            <a:r>
              <a:rPr lang="en-US" baseline="30000" dirty="0"/>
              <a:t>1–4</a:t>
            </a:r>
            <a:r>
              <a:rPr lang="en-US" dirty="0"/>
              <a:t> </a:t>
            </a:r>
          </a:p>
        </p:txBody>
      </p:sp>
      <p:graphicFrame>
        <p:nvGraphicFramePr>
          <p:cNvPr id="6" name="Table 5">
            <a:extLst>
              <a:ext uri="{FF2B5EF4-FFF2-40B4-BE49-F238E27FC236}">
                <a16:creationId xmlns:a16="http://schemas.microsoft.com/office/drawing/2014/main" id="{C635337F-7BC0-40A9-8279-C260B3F05A0C}"/>
              </a:ext>
            </a:extLst>
          </p:cNvPr>
          <p:cNvGraphicFramePr>
            <a:graphicFrameLocks noGrp="1"/>
          </p:cNvGraphicFramePr>
          <p:nvPr>
            <p:extLst>
              <p:ext uri="{D42A27DB-BD31-4B8C-83A1-F6EECF244321}">
                <p14:modId xmlns:p14="http://schemas.microsoft.com/office/powerpoint/2010/main" val="1804442751"/>
              </p:ext>
            </p:extLst>
          </p:nvPr>
        </p:nvGraphicFramePr>
        <p:xfrm>
          <a:off x="2103420"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640080">
                <a:tc>
                  <a:txBody>
                    <a:bodyPr/>
                    <a:lstStyle/>
                    <a:p>
                      <a:pPr algn="ctr"/>
                      <a:r>
                        <a:rPr lang="en-US" sz="1800" dirty="0"/>
                        <a:t>Bacterial</a:t>
                      </a:r>
                      <a:r>
                        <a:rPr lang="en-US" sz="1800" baseline="0" dirty="0"/>
                        <a:t> Contamination Risk</a:t>
                      </a:r>
                      <a:endParaRPr lang="en-US" sz="18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82296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DED57C06-E759-4893-AE53-7BD76E7267E6}"/>
              </a:ext>
            </a:extLst>
          </p:cNvPr>
          <p:cNvGraphicFramePr>
            <a:graphicFrameLocks noGrp="1"/>
          </p:cNvGraphicFramePr>
          <p:nvPr>
            <p:extLst>
              <p:ext uri="{D42A27DB-BD31-4B8C-83A1-F6EECF244321}">
                <p14:modId xmlns:p14="http://schemas.microsoft.com/office/powerpoint/2010/main" val="2275304831"/>
              </p:ext>
            </p:extLst>
          </p:nvPr>
        </p:nvGraphicFramePr>
        <p:xfrm>
          <a:off x="6288393"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452120">
                <a:tc>
                  <a:txBody>
                    <a:bodyPr/>
                    <a:lstStyle/>
                    <a:p>
                      <a:pPr algn="ctr"/>
                      <a:r>
                        <a:rPr lang="en-US" sz="1800" dirty="0"/>
                        <a:t>Known/Unknown</a:t>
                      </a:r>
                      <a:r>
                        <a:rPr lang="en-US" sz="1800" baseline="0" dirty="0"/>
                        <a:t> </a:t>
                      </a:r>
                      <a:r>
                        <a:rPr lang="en-US" sz="1800" dirty="0"/>
                        <a:t>Viral</a:t>
                      </a:r>
                      <a:r>
                        <a:rPr lang="en-US" sz="1800" baseline="0" dirty="0"/>
                        <a:t> and Parasite </a:t>
                      </a:r>
                      <a:r>
                        <a:rPr lang="en-US" sz="1800" dirty="0"/>
                        <a:t>Infectious</a:t>
                      </a:r>
                      <a:r>
                        <a:rPr lang="en-US" sz="1800" baseline="0" dirty="0"/>
                        <a:t> Risk</a:t>
                      </a:r>
                      <a:endParaRPr lang="en-US" sz="18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9997D886-1A48-4D17-93E0-8696A46F406A}"/>
              </a:ext>
            </a:extLst>
          </p:cNvPr>
          <p:cNvSpPr txBox="1"/>
          <p:nvPr/>
        </p:nvSpPr>
        <p:spPr>
          <a:xfrm>
            <a:off x="2752946" y="3647749"/>
            <a:ext cx="2604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~1:1,500-2,500 Units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1,6</a:t>
            </a:r>
          </a:p>
        </p:txBody>
      </p:sp>
      <p:sp>
        <p:nvSpPr>
          <p:cNvPr id="9" name="TextBox 8">
            <a:extLst>
              <a:ext uri="{FF2B5EF4-FFF2-40B4-BE49-F238E27FC236}">
                <a16:creationId xmlns:a16="http://schemas.microsoft.com/office/drawing/2014/main" id="{9579A46D-F436-4988-891F-769840BB1B14}"/>
              </a:ext>
            </a:extLst>
          </p:cNvPr>
          <p:cNvSpPr txBox="1"/>
          <p:nvPr/>
        </p:nvSpPr>
        <p:spPr>
          <a:xfrm>
            <a:off x="2749846" y="4549161"/>
            <a:ext cx="2752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~1:250-400 Patients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5,6*</a:t>
            </a:r>
            <a:endPar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B9CC736-1D92-468E-8ACF-42D67084E13B}"/>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348844" y="4405458"/>
            <a:ext cx="424601" cy="685800"/>
          </a:xfrm>
          <a:prstGeom prst="rect">
            <a:avLst/>
          </a:prstGeom>
        </p:spPr>
      </p:pic>
      <p:pic>
        <p:nvPicPr>
          <p:cNvPr id="13" name="Picture 12">
            <a:extLst>
              <a:ext uri="{FF2B5EF4-FFF2-40B4-BE49-F238E27FC236}">
                <a16:creationId xmlns:a16="http://schemas.microsoft.com/office/drawing/2014/main" id="{BC2F213C-0823-45AB-9F4E-50C75BAF7E60}"/>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514269" y="4377556"/>
            <a:ext cx="424601" cy="685800"/>
          </a:xfrm>
          <a:prstGeom prst="rect">
            <a:avLst/>
          </a:prstGeom>
        </p:spPr>
      </p:pic>
      <p:sp>
        <p:nvSpPr>
          <p:cNvPr id="14" name="TextBox 13">
            <a:extLst>
              <a:ext uri="{FF2B5EF4-FFF2-40B4-BE49-F238E27FC236}">
                <a16:creationId xmlns:a16="http://schemas.microsoft.com/office/drawing/2014/main" id="{DB28893C-A040-4FE0-B6A0-7B69065B1975}"/>
              </a:ext>
            </a:extLst>
          </p:cNvPr>
          <p:cNvSpPr txBox="1"/>
          <p:nvPr/>
        </p:nvSpPr>
        <p:spPr>
          <a:xfrm>
            <a:off x="7052399" y="3537110"/>
            <a:ext cx="81144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1322F">
                    <a:lumMod val="50000"/>
                  </a:srgbClr>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1C0203C2-D063-462C-8761-5FAE181C219D}"/>
              </a:ext>
            </a:extLst>
          </p:cNvPr>
          <p:cNvSpPr txBox="1"/>
          <p:nvPr/>
        </p:nvSpPr>
        <p:spPr>
          <a:xfrm>
            <a:off x="7702605" y="3401846"/>
            <a:ext cx="1695301" cy="1762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Zika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Yellow Fever</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Babesia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Chikungunya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Dengue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Plasmodium</a:t>
            </a:r>
          </a:p>
        </p:txBody>
      </p:sp>
      <p:grpSp>
        <p:nvGrpSpPr>
          <p:cNvPr id="16" name="Group 15">
            <a:extLst>
              <a:ext uri="{FF2B5EF4-FFF2-40B4-BE49-F238E27FC236}">
                <a16:creationId xmlns:a16="http://schemas.microsoft.com/office/drawing/2014/main" id="{0396F8A4-5C32-4E17-A9B5-CECB72FC4BEF}"/>
              </a:ext>
            </a:extLst>
          </p:cNvPr>
          <p:cNvGrpSpPr>
            <a:grpSpLocks noChangeAspect="1"/>
          </p:cNvGrpSpPr>
          <p:nvPr/>
        </p:nvGrpSpPr>
        <p:grpSpPr>
          <a:xfrm>
            <a:off x="2265303" y="3465834"/>
            <a:ext cx="424602" cy="720043"/>
            <a:chOff x="2111134" y="1453885"/>
            <a:chExt cx="296985" cy="489872"/>
          </a:xfrm>
        </p:grpSpPr>
        <p:grpSp>
          <p:nvGrpSpPr>
            <p:cNvPr id="17" name="Group 16">
              <a:extLst>
                <a:ext uri="{FF2B5EF4-FFF2-40B4-BE49-F238E27FC236}">
                  <a16:creationId xmlns:a16="http://schemas.microsoft.com/office/drawing/2014/main" id="{8801D05A-222E-44F8-8348-D6E1F3B5FD55}"/>
                </a:ext>
              </a:extLst>
            </p:cNvPr>
            <p:cNvGrpSpPr/>
            <p:nvPr/>
          </p:nvGrpSpPr>
          <p:grpSpPr>
            <a:xfrm rot="10800000">
              <a:off x="2118482" y="1546530"/>
              <a:ext cx="282289" cy="363387"/>
              <a:chOff x="2118482" y="1546530"/>
              <a:chExt cx="282289" cy="363387"/>
            </a:xfrm>
          </p:grpSpPr>
          <p:sp>
            <p:nvSpPr>
              <p:cNvPr id="19" name="Freeform 5">
                <a:extLst>
                  <a:ext uri="{FF2B5EF4-FFF2-40B4-BE49-F238E27FC236}">
                    <a16:creationId xmlns:a16="http://schemas.microsoft.com/office/drawing/2014/main" id="{E690CC98-E68C-49BD-A21F-93D7E2E72CBD}"/>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5">
                <a:extLst>
                  <a:ext uri="{FF2B5EF4-FFF2-40B4-BE49-F238E27FC236}">
                    <a16:creationId xmlns:a16="http://schemas.microsoft.com/office/drawing/2014/main" id="{E005B2AC-1210-429C-8694-4B8B3AF05A7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 name="Freeform 6">
              <a:extLst>
                <a:ext uri="{FF2B5EF4-FFF2-40B4-BE49-F238E27FC236}">
                  <a16:creationId xmlns:a16="http://schemas.microsoft.com/office/drawing/2014/main" id="{8CF4CC4E-FCF1-433C-9642-0BE9DF06D05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215E4CAA-AA39-44CB-8AB6-D27B6DA364E1}"/>
              </a:ext>
            </a:extLst>
          </p:cNvPr>
          <p:cNvGrpSpPr>
            <a:grpSpLocks noChangeAspect="1"/>
          </p:cNvGrpSpPr>
          <p:nvPr/>
        </p:nvGrpSpPr>
        <p:grpSpPr>
          <a:xfrm>
            <a:off x="6514995" y="3470187"/>
            <a:ext cx="424602" cy="720043"/>
            <a:chOff x="2111134" y="1453885"/>
            <a:chExt cx="296985" cy="489872"/>
          </a:xfrm>
        </p:grpSpPr>
        <p:grpSp>
          <p:nvGrpSpPr>
            <p:cNvPr id="22" name="Group 21">
              <a:extLst>
                <a:ext uri="{FF2B5EF4-FFF2-40B4-BE49-F238E27FC236}">
                  <a16:creationId xmlns:a16="http://schemas.microsoft.com/office/drawing/2014/main" id="{E5A18494-32E0-4DBB-8E10-EFB6DC610F43}"/>
                </a:ext>
              </a:extLst>
            </p:cNvPr>
            <p:cNvGrpSpPr/>
            <p:nvPr/>
          </p:nvGrpSpPr>
          <p:grpSpPr>
            <a:xfrm rot="10800000">
              <a:off x="2118482" y="1546530"/>
              <a:ext cx="282289" cy="363387"/>
              <a:chOff x="2118482" y="1546530"/>
              <a:chExt cx="282289" cy="363387"/>
            </a:xfrm>
          </p:grpSpPr>
          <p:sp>
            <p:nvSpPr>
              <p:cNvPr id="24" name="Freeform 5">
                <a:extLst>
                  <a:ext uri="{FF2B5EF4-FFF2-40B4-BE49-F238E27FC236}">
                    <a16:creationId xmlns:a16="http://schemas.microsoft.com/office/drawing/2014/main" id="{CD9146FE-D922-4DF0-83F3-B92D5C8FAC5B}"/>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5" name="Freeform 5">
                <a:extLst>
                  <a:ext uri="{FF2B5EF4-FFF2-40B4-BE49-F238E27FC236}">
                    <a16:creationId xmlns:a16="http://schemas.microsoft.com/office/drawing/2014/main" id="{B798E8BD-09CF-46C4-9B18-608B38FA3D51}"/>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3" name="Freeform 6">
              <a:extLst>
                <a:ext uri="{FF2B5EF4-FFF2-40B4-BE49-F238E27FC236}">
                  <a16:creationId xmlns:a16="http://schemas.microsoft.com/office/drawing/2014/main" id="{84ADB3D6-A189-4511-8558-349E9EBCD539}"/>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A299BC22-5AB9-46D1-9448-75560439E7A5}"/>
              </a:ext>
            </a:extLst>
          </p:cNvPr>
          <p:cNvSpPr/>
          <p:nvPr/>
        </p:nvSpPr>
        <p:spPr>
          <a:xfrm>
            <a:off x="6743472" y="5902433"/>
            <a:ext cx="5455920" cy="461665"/>
          </a:xfrm>
          <a:prstGeom prst="rect">
            <a:avLst/>
          </a:prstGeom>
        </p:spPr>
        <p:txBody>
          <a:bodyPr wrap="square">
            <a:spAutoFit/>
          </a:bodyPr>
          <a:lstStyle/>
          <a:p>
            <a:pPr lvl="0" algn="r">
              <a:defRPr/>
            </a:pPr>
            <a:r>
              <a:rPr lang="en-US" sz="800" dirty="0">
                <a:solidFill>
                  <a:srgbClr val="000000"/>
                </a:solidFill>
              </a:rPr>
              <a:t>*Assuming 6 platelet units per patient
See slide notes: 1. Dumont, 2010; 2. Pearce, 2011; 3. Murphy, 2008; 4. Walther-</a:t>
            </a:r>
            <a:r>
              <a:rPr lang="en-US" sz="800" dirty="0" err="1">
                <a:solidFill>
                  <a:srgbClr val="000000"/>
                </a:solidFill>
              </a:rPr>
              <a:t>Wenke</a:t>
            </a:r>
            <a:r>
              <a:rPr lang="en-US" sz="800" dirty="0">
                <a:solidFill>
                  <a:srgbClr val="000000"/>
                </a:solidFill>
              </a:rPr>
              <a:t>, 2011; 5. Kleinman, 2013; 6. Hong, 2016;
</a:t>
            </a: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174E237-4F55-45CA-8E25-6E6046D38AC1}"/>
              </a:ext>
            </a:extLst>
          </p:cNvPr>
          <p:cNvSpPr txBox="1"/>
          <p:nvPr/>
        </p:nvSpPr>
        <p:spPr>
          <a:xfrm>
            <a:off x="1717422" y="5404850"/>
            <a:ext cx="9141942" cy="400110"/>
          </a:xfrm>
          <a:prstGeom prst="rect">
            <a:avLst/>
          </a:prstGeom>
          <a:noFill/>
        </p:spPr>
        <p:txBody>
          <a:bodyPr wrap="square" rtlCol="0">
            <a:spAutoFit/>
          </a:bodyPr>
          <a:lstStyle/>
          <a:p>
            <a:pPr algn="ctr"/>
            <a:r>
              <a:rPr lang="en-US" sz="2000" b="1" i="1" dirty="0">
                <a:solidFill>
                  <a:srgbClr val="C00000"/>
                </a:solidFill>
                <a:latin typeface="Arial" panose="020B0604020202020204" pitchFamily="34" charset="0"/>
                <a:cs typeface="Arial" panose="020B0604020202020204" pitchFamily="34" charset="0"/>
              </a:rPr>
              <a:t>How many bacteria are safe to transfuse into your patients?</a:t>
            </a:r>
          </a:p>
        </p:txBody>
      </p:sp>
    </p:spTree>
    <p:extLst>
      <p:ext uri="{BB962C8B-B14F-4D97-AF65-F5344CB8AC3E}">
        <p14:creationId xmlns:p14="http://schemas.microsoft.com/office/powerpoint/2010/main" val="3684335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rus Widescreen Templat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erus Widescreen Template" id="{409A9A55-D9A0-7C42-BF90-FC2B5AB4779A}" vid="{A7E15731-FE5F-2C49-B599-1DD926DC1825}"/>
    </a:ext>
  </a:extLst>
</a:theme>
</file>

<file path=ppt/theme/theme2.xml><?xml version="1.0" encoding="utf-8"?>
<a:theme xmlns:a="http://schemas.openxmlformats.org/drawingml/2006/main" name="Office Them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KT-EN 00378 v3.0 Marketing Hospital Facing Slide Deck 5.30.19b" id="{3207A908-237F-49EA-84D5-305A02AA5188}" vid="{4B989EF8-E84A-4E8D-964C-FAF5D25C9A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Cerus Widescreen Template</Template>
  <TotalTime>10080</TotalTime>
  <Words>4272</Words>
  <Application>Microsoft Office PowerPoint</Application>
  <PresentationFormat>Widescreen</PresentationFormat>
  <Paragraphs>572</Paragraphs>
  <Slides>28</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Century Gothic</vt:lpstr>
      <vt:lpstr>Metric Regular</vt:lpstr>
      <vt:lpstr>Tahoma</vt:lpstr>
      <vt:lpstr>Times</vt:lpstr>
      <vt:lpstr>Wingdings</vt:lpstr>
      <vt:lpstr>Cerus Widescreen Template</vt:lpstr>
      <vt:lpstr>Office Theme</vt:lpstr>
      <vt:lpstr>PowerPoint Presentation</vt:lpstr>
      <vt:lpstr>  </vt:lpstr>
      <vt:lpstr>Do You Think About the Risk of These Viruses Being Potentially Transmitted By Transfusions? </vt:lpstr>
      <vt:lpstr>Do You Think About the Risk of CMV Transmission? </vt:lpstr>
      <vt:lpstr>Do You Think About the Risk of Babesia Transmission in a Transfusion? </vt:lpstr>
      <vt:lpstr>Platelet Transfusions</vt:lpstr>
      <vt:lpstr>Pathway to Platelet Use: Standard Platelet Collection and Distribution</vt:lpstr>
      <vt:lpstr>Pathway to Platelet Use: Standard Platelet Collection and Distribution</vt:lpstr>
      <vt:lpstr>Are Platelets Safe?</vt:lpstr>
      <vt:lpstr>How fast can bacteria grow? Invisible and visible contamination1</vt:lpstr>
      <vt:lpstr>Why Is There A Need For Pathogen Reduced Platelets? </vt:lpstr>
      <vt:lpstr>INTERCEPT® Blood System Summary FDA Approved Pathogen Reduction Technology (PRT)</vt:lpstr>
      <vt:lpstr>INTERCEPT® Blood System for Platelets Pathogen Reduction System1 </vt:lpstr>
      <vt:lpstr>How Well Does the INTERCEPT® Blood System Work?</vt:lpstr>
      <vt:lpstr>&gt;4 Logs Reduction with the INTERCEPT® Blood System for Platelets1</vt:lpstr>
      <vt:lpstr>What is Transfusion Associated Graft vs. Host Disease (TA-GVHD)? </vt:lpstr>
      <vt:lpstr>What are the Standards for T-Cell Inactivation? </vt:lpstr>
      <vt:lpstr>Reduction of T-Cells  </vt:lpstr>
      <vt:lpstr>Reduced TTBI and No Fatalities Attributed to INTERCEPT® Platelets</vt:lpstr>
      <vt:lpstr>INTERCEPT® Blood System for Platelets (Psoralen-Treated) </vt:lpstr>
      <vt:lpstr>Warnings and Contraindications for Psoralen Treated Platelets</vt:lpstr>
      <vt:lpstr>Hypersensitivity to Psoralens</vt:lpstr>
      <vt:lpstr>Hypersensitivity reactions to Psoralens have not been documented to date </vt:lpstr>
      <vt:lpstr>Use with Neonatal Phototherapy</vt:lpstr>
      <vt:lpstr>INTERCEPT® Blood System (psoralen treated) Platelets</vt:lpstr>
      <vt:lpstr>Administration of INTERCEPT® Blood System (psoralen-treated) Platelets</vt:lpstr>
      <vt:lpstr>INTERCEPT® Blood System (Psoralen Treated) Platelet Labeling</vt:lpstr>
      <vt:lpstr>IRRADIATED VS. PSORALEN TREATED  Platelet Labeling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Corcoran</dc:creator>
  <cp:lastModifiedBy>Seth Donrovich</cp:lastModifiedBy>
  <cp:revision>106</cp:revision>
  <cp:lastPrinted>2019-10-16T20:18:02Z</cp:lastPrinted>
  <dcterms:created xsi:type="dcterms:W3CDTF">2019-06-26T16:14:34Z</dcterms:created>
  <dcterms:modified xsi:type="dcterms:W3CDTF">2023-03-23T20:19:48Z</dcterms:modified>
</cp:coreProperties>
</file>